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3" r:id="rId1"/>
  </p:sldMasterIdLst>
  <p:notesMasterIdLst>
    <p:notesMasterId r:id="rId66"/>
  </p:notesMasterIdLst>
  <p:handoutMasterIdLst>
    <p:handoutMasterId r:id="rId67"/>
  </p:handoutMasterIdLst>
  <p:sldIdLst>
    <p:sldId id="296" r:id="rId2"/>
    <p:sldId id="335" r:id="rId3"/>
    <p:sldId id="339" r:id="rId4"/>
    <p:sldId id="302" r:id="rId5"/>
    <p:sldId id="303" r:id="rId6"/>
    <p:sldId id="308" r:id="rId7"/>
    <p:sldId id="309" r:id="rId8"/>
    <p:sldId id="310" r:id="rId9"/>
    <p:sldId id="317" r:id="rId10"/>
    <p:sldId id="311" r:id="rId11"/>
    <p:sldId id="312" r:id="rId12"/>
    <p:sldId id="313" r:id="rId13"/>
    <p:sldId id="314" r:id="rId14"/>
    <p:sldId id="315" r:id="rId15"/>
    <p:sldId id="316" r:id="rId16"/>
    <p:sldId id="342" r:id="rId17"/>
    <p:sldId id="320" r:id="rId18"/>
    <p:sldId id="341" r:id="rId19"/>
    <p:sldId id="321" r:id="rId20"/>
    <p:sldId id="304" r:id="rId21"/>
    <p:sldId id="326" r:id="rId22"/>
    <p:sldId id="338" r:id="rId23"/>
    <p:sldId id="327" r:id="rId24"/>
    <p:sldId id="328" r:id="rId25"/>
    <p:sldId id="329" r:id="rId26"/>
    <p:sldId id="330" r:id="rId27"/>
    <p:sldId id="340" r:id="rId28"/>
    <p:sldId id="331" r:id="rId29"/>
    <p:sldId id="322" r:id="rId30"/>
    <p:sldId id="337" r:id="rId31"/>
    <p:sldId id="336" r:id="rId32"/>
    <p:sldId id="323" r:id="rId33"/>
    <p:sldId id="324" r:id="rId34"/>
    <p:sldId id="333" r:id="rId35"/>
    <p:sldId id="325" r:id="rId36"/>
    <p:sldId id="307" r:id="rId37"/>
    <p:sldId id="298" r:id="rId38"/>
    <p:sldId id="343" r:id="rId39"/>
    <p:sldId id="344" r:id="rId40"/>
    <p:sldId id="346" r:id="rId41"/>
    <p:sldId id="347" r:id="rId42"/>
    <p:sldId id="368" r:id="rId43"/>
    <p:sldId id="369" r:id="rId44"/>
    <p:sldId id="348" r:id="rId45"/>
    <p:sldId id="349" r:id="rId46"/>
    <p:sldId id="370" r:id="rId47"/>
    <p:sldId id="350" r:id="rId48"/>
    <p:sldId id="299" r:id="rId49"/>
    <p:sldId id="351" r:id="rId50"/>
    <p:sldId id="352" r:id="rId51"/>
    <p:sldId id="353" r:id="rId52"/>
    <p:sldId id="354" r:id="rId53"/>
    <p:sldId id="360" r:id="rId54"/>
    <p:sldId id="355" r:id="rId55"/>
    <p:sldId id="356" r:id="rId56"/>
    <p:sldId id="357" r:id="rId57"/>
    <p:sldId id="358" r:id="rId58"/>
    <p:sldId id="359" r:id="rId59"/>
    <p:sldId id="364" r:id="rId60"/>
    <p:sldId id="363" r:id="rId61"/>
    <p:sldId id="361" r:id="rId62"/>
    <p:sldId id="365" r:id="rId63"/>
    <p:sldId id="306" r:id="rId64"/>
    <p:sldId id="305" r:id="rId6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551" autoAdjust="0"/>
  </p:normalViewPr>
  <p:slideViewPr>
    <p:cSldViewPr snapToGrid="0" snapToObjects="1">
      <p:cViewPr varScale="1">
        <p:scale>
          <a:sx n="86" d="100"/>
          <a:sy n="86" d="100"/>
        </p:scale>
        <p:origin x="562" y="62"/>
      </p:cViewPr>
      <p:guideLst/>
    </p:cSldViewPr>
  </p:slideViewPr>
  <p:notesTextViewPr>
    <p:cViewPr>
      <p:scale>
        <a:sx n="1" d="1"/>
        <a:sy n="1" d="1"/>
      </p:scale>
      <p:origin x="0" y="0"/>
    </p:cViewPr>
  </p:notesTextViewPr>
  <p:notesViewPr>
    <p:cSldViewPr snapToGrid="0" snapToObjects="1">
      <p:cViewPr varScale="1">
        <p:scale>
          <a:sx n="120" d="100"/>
          <a:sy n="120" d="100"/>
        </p:scale>
        <p:origin x="50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6BC8917-4DE7-484A-ABF8-7E8519114FB2}" type="datetime1">
              <a:rPr lang="zh-CN" altLang="en-US" smtClean="0">
                <a:latin typeface="Microsoft YaHei UI" panose="020B0503020204020204" pitchFamily="34" charset="-122"/>
                <a:ea typeface="Microsoft YaHei UI" panose="020B0503020204020204" pitchFamily="34" charset="-122"/>
              </a:rPr>
              <a:t>2020/6/23</a:t>
            </a:fld>
            <a:endParaRPr 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57D167-9BB5-2048-9DDA-7DF8E5D94DC9}" type="slidenum">
              <a:rPr lang="en-US" smtClean="0">
                <a:latin typeface="Microsoft YaHei UI" panose="020B0503020204020204" pitchFamily="34" charset="-122"/>
                <a:ea typeface="Microsoft YaHei UI" panose="020B0503020204020204" pitchFamily="34" charset="-122"/>
              </a:rPr>
              <a:t>‹#›</a:t>
            </a:fld>
            <a:endParaRPr 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B7E3164-8BDD-403D-B76E-4E076A869ED7}" type="datetime1">
              <a:rPr lang="zh-CN" altLang="en-US" smtClean="0"/>
              <a:t>2020/6/23</a:t>
            </a:fld>
            <a:endParaRPr 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noProof="0" dirty="0"/>
              <a:t>单击此处编辑母版文本样式</a:t>
            </a:r>
          </a:p>
          <a:p>
            <a:pPr lvl="1" rtl="0"/>
            <a:r>
              <a:rPr lang="zh-cn" noProof="0" dirty="0"/>
              <a:t>第二级</a:t>
            </a:r>
          </a:p>
          <a:p>
            <a:pPr lvl="2" rtl="0"/>
            <a:r>
              <a:rPr lang="zh-cn" noProof="0" dirty="0"/>
              <a:t>第三级</a:t>
            </a:r>
          </a:p>
          <a:p>
            <a:pPr lvl="3" rtl="0"/>
            <a:r>
              <a:rPr lang="zh-cn" noProof="0" dirty="0"/>
              <a:t>第四级</a:t>
            </a:r>
          </a:p>
          <a:p>
            <a:pPr lvl="4" rtl="0"/>
            <a:r>
              <a:rPr lang="zh-cn"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B303FA8-A3F3-7640-B13D-36C73B3E5587}" type="slidenum">
              <a:rPr lang="en-US" smtClean="0"/>
              <a:pPr/>
              <a:t>‹#›</a:t>
            </a:fld>
            <a:endParaRPr lang="en-US" dirty="0"/>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1</a:t>
            </a:fld>
            <a:endParaRPr lang="en-US" dirty="0"/>
          </a:p>
        </p:txBody>
      </p:sp>
      <p:sp>
        <p:nvSpPr>
          <p:cNvPr id="5" name="日期占位符 4">
            <a:extLst>
              <a:ext uri="{FF2B5EF4-FFF2-40B4-BE49-F238E27FC236}">
                <a16:creationId xmlns:a16="http://schemas.microsoft.com/office/drawing/2014/main" id="{742E38EF-05A9-464C-BF95-0775C18C8D7A}"/>
              </a:ext>
            </a:extLst>
          </p:cNvPr>
          <p:cNvSpPr>
            <a:spLocks noGrp="1"/>
          </p:cNvSpPr>
          <p:nvPr>
            <p:ph type="dt" idx="1"/>
          </p:nvPr>
        </p:nvSpPr>
        <p:spPr/>
        <p:txBody>
          <a:bodyPr/>
          <a:lstStyle/>
          <a:p>
            <a:fld id="{2E0AC6D5-5255-42A6-ADAC-AA52471BE315}" type="datetime1">
              <a:rPr lang="zh-CN" altLang="en-US" smtClean="0"/>
              <a:t>2020/6/23</a:t>
            </a:fld>
            <a:endParaRPr lang="en-US" dirty="0"/>
          </a:p>
        </p:txBody>
      </p:sp>
    </p:spTree>
    <p:extLst>
      <p:ext uri="{BB962C8B-B14F-4D97-AF65-F5344CB8AC3E}">
        <p14:creationId xmlns:p14="http://schemas.microsoft.com/office/powerpoint/2010/main" val="1465011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10</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266786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11</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02355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12</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35623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13</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849355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14</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88505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15</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09230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16</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737087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17</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858609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18</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93531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19</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18733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831655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20</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31679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21</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546711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22</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16479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23</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066114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24</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84568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25</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077188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26</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8706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27</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014641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28</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675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29</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44174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937109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30</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200356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31</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898041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32</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831951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33</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1418543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34</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087163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35</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027601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36</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695145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37</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2297063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38</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3092009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39</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204985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4</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491864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40</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3478694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41</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542021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42</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645971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43</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3552434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44</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16732095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45</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37860908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46</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186080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47</a:t>
            </a:fld>
            <a:endParaRPr lang="en-US" dirty="0"/>
          </a:p>
        </p:txBody>
      </p:sp>
      <p:sp>
        <p:nvSpPr>
          <p:cNvPr id="5" name="日期占位符 4">
            <a:extLst>
              <a:ext uri="{FF2B5EF4-FFF2-40B4-BE49-F238E27FC236}">
                <a16:creationId xmlns:a16="http://schemas.microsoft.com/office/drawing/2014/main" id="{A132C6DC-AFEE-4D30-97DA-E011B79FFF01}"/>
              </a:ext>
            </a:extLst>
          </p:cNvPr>
          <p:cNvSpPr>
            <a:spLocks noGrp="1"/>
          </p:cNvSpPr>
          <p:nvPr>
            <p:ph type="dt" idx="1"/>
          </p:nvPr>
        </p:nvSpPr>
        <p:spPr/>
        <p:txBody>
          <a:bodyPr/>
          <a:lstStyle/>
          <a:p>
            <a:fld id="{BFCD8611-A093-457E-9673-14CAC44A9D11}" type="datetime1">
              <a:rPr lang="zh-CN" altLang="en-US" smtClean="0"/>
              <a:t>2020/6/23</a:t>
            </a:fld>
            <a:endParaRPr lang="en-US" dirty="0"/>
          </a:p>
        </p:txBody>
      </p:sp>
    </p:spTree>
    <p:extLst>
      <p:ext uri="{BB962C8B-B14F-4D97-AF65-F5344CB8AC3E}">
        <p14:creationId xmlns:p14="http://schemas.microsoft.com/office/powerpoint/2010/main" val="2286742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48</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3976685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49</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1295824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5</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857891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50</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21344302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51</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792602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52</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1941508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53</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2348991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54</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14471776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55</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23642036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56</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22087154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57</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18150610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58</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858833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59</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3093087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9482286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60</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615602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61</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1303238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62</a:t>
            </a:fld>
            <a:endParaRPr lang="en-US" dirty="0"/>
          </a:p>
        </p:txBody>
      </p:sp>
      <p:sp>
        <p:nvSpPr>
          <p:cNvPr id="5" name="日期占位符 4">
            <a:extLst>
              <a:ext uri="{FF2B5EF4-FFF2-40B4-BE49-F238E27FC236}">
                <a16:creationId xmlns:a16="http://schemas.microsoft.com/office/drawing/2014/main" id="{51D4BA93-4D5D-4BA0-88E8-D0975C46963C}"/>
              </a:ext>
            </a:extLst>
          </p:cNvPr>
          <p:cNvSpPr>
            <a:spLocks noGrp="1"/>
          </p:cNvSpPr>
          <p:nvPr>
            <p:ph type="dt" idx="1"/>
          </p:nvPr>
        </p:nvSpPr>
        <p:spPr/>
        <p:txBody>
          <a:bodyPr/>
          <a:lstStyle/>
          <a:p>
            <a:fld id="{718FD4E0-382F-4AF5-8FC8-14033BCA21F2}" type="datetime1">
              <a:rPr lang="zh-CN" altLang="en-US" smtClean="0"/>
              <a:t>2020/6/23</a:t>
            </a:fld>
            <a:endParaRPr lang="en-US" dirty="0"/>
          </a:p>
        </p:txBody>
      </p:sp>
    </p:spTree>
    <p:extLst>
      <p:ext uri="{BB962C8B-B14F-4D97-AF65-F5344CB8AC3E}">
        <p14:creationId xmlns:p14="http://schemas.microsoft.com/office/powerpoint/2010/main" val="4271828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63</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6020852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5"/>
          </p:nvPr>
        </p:nvSpPr>
        <p:spPr/>
        <p:txBody>
          <a:bodyPr rtlCol="0"/>
          <a:lstStyle/>
          <a:p>
            <a:pPr rtl="0"/>
            <a:fld id="{DB303FA8-A3F3-7640-B13D-36C73B3E5587}" type="slidenum">
              <a:rPr lang="en-US" smtClean="0"/>
              <a:t>64</a:t>
            </a:fld>
            <a:endParaRPr lang="en-US" dirty="0"/>
          </a:p>
        </p:txBody>
      </p:sp>
      <p:sp>
        <p:nvSpPr>
          <p:cNvPr id="5" name="日期占位符 4">
            <a:extLst>
              <a:ext uri="{FF2B5EF4-FFF2-40B4-BE49-F238E27FC236}">
                <a16:creationId xmlns:a16="http://schemas.microsoft.com/office/drawing/2014/main" id="{742E38EF-05A9-464C-BF95-0775C18C8D7A}"/>
              </a:ext>
            </a:extLst>
          </p:cNvPr>
          <p:cNvSpPr>
            <a:spLocks noGrp="1"/>
          </p:cNvSpPr>
          <p:nvPr>
            <p:ph type="dt" idx="1"/>
          </p:nvPr>
        </p:nvSpPr>
        <p:spPr/>
        <p:txBody>
          <a:bodyPr/>
          <a:lstStyle/>
          <a:p>
            <a:fld id="{2E0AC6D5-5255-42A6-ADAC-AA52471BE315}" type="datetime1">
              <a:rPr lang="zh-CN" altLang="en-US" smtClean="0"/>
              <a:t>2020/6/23</a:t>
            </a:fld>
            <a:endParaRPr lang="en-US" dirty="0"/>
          </a:p>
        </p:txBody>
      </p:sp>
    </p:spTree>
    <p:extLst>
      <p:ext uri="{BB962C8B-B14F-4D97-AF65-F5344CB8AC3E}">
        <p14:creationId xmlns:p14="http://schemas.microsoft.com/office/powerpoint/2010/main" val="297790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7</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2774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8</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375442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en-US" dirty="0"/>
          </a:p>
        </p:txBody>
      </p:sp>
      <p:sp>
        <p:nvSpPr>
          <p:cNvPr id="4" name="幻灯片编号占位符 3"/>
          <p:cNvSpPr>
            <a:spLocks noGrp="1"/>
          </p:cNvSpPr>
          <p:nvPr>
            <p:ph type="sldNum" sz="quarter" idx="10"/>
          </p:nvPr>
        </p:nvSpPr>
        <p:spPr/>
        <p:txBody>
          <a:bodyPr rtlCol="0"/>
          <a:lstStyle/>
          <a:p>
            <a:pPr rtl="0"/>
            <a:fld id="{DB303FA8-A3F3-7640-B13D-36C73B3E5587}" type="slidenum">
              <a:rPr lang="en-US" smtClean="0"/>
              <a:t>9</a:t>
            </a:fld>
            <a:endParaRPr lang="en-US" dirty="0"/>
          </a:p>
        </p:txBody>
      </p:sp>
      <p:sp>
        <p:nvSpPr>
          <p:cNvPr id="5" name="日期占位符 4">
            <a:extLst>
              <a:ext uri="{FF2B5EF4-FFF2-40B4-BE49-F238E27FC236}">
                <a16:creationId xmlns:a16="http://schemas.microsoft.com/office/drawing/2014/main" id="{D21309AC-6A8C-4916-973F-3D48A19E9C09}"/>
              </a:ext>
            </a:extLst>
          </p:cNvPr>
          <p:cNvSpPr>
            <a:spLocks noGrp="1"/>
          </p:cNvSpPr>
          <p:nvPr>
            <p:ph type="dt" idx="1"/>
          </p:nvPr>
        </p:nvSpPr>
        <p:spPr/>
        <p:txBody>
          <a:bodyPr/>
          <a:lstStyle/>
          <a:p>
            <a:fld id="{5C331F4C-2799-4E78-920B-EB36A46A45CF}" type="datetime1">
              <a:rPr lang="zh-CN" altLang="en-US" smtClean="0"/>
              <a:t>2020/6/23</a:t>
            </a:fld>
            <a:endParaRPr lang="en-US" dirty="0"/>
          </a:p>
        </p:txBody>
      </p:sp>
    </p:spTree>
    <p:extLst>
      <p:ext uri="{BB962C8B-B14F-4D97-AF65-F5344CB8AC3E}">
        <p14:creationId xmlns:p14="http://schemas.microsoft.com/office/powerpoint/2010/main" val="2450148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alpha val="30000"/>
          </a:schemeClr>
        </a:solidFill>
        <a:effectLst/>
      </p:bgPr>
    </p:bg>
    <p:spTree>
      <p:nvGrpSpPr>
        <p:cNvPr id="1" name=""/>
        <p:cNvGrpSpPr/>
        <p:nvPr/>
      </p:nvGrpSpPr>
      <p:grpSpPr>
        <a:xfrm>
          <a:off x="0" y="0"/>
          <a:ext cx="0" cy="0"/>
          <a:chOff x="0" y="0"/>
          <a:chExt cx="0" cy="0"/>
        </a:xfrm>
      </p:grpSpPr>
      <p:sp>
        <p:nvSpPr>
          <p:cNvPr id="7" name="长方形 6">
            <a:extLst>
              <a:ext uri="{FF2B5EF4-FFF2-40B4-BE49-F238E27FC236}">
                <a16:creationId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3" name="长方形 12">
            <a:extLst>
              <a:ext uri="{FF2B5EF4-FFF2-40B4-BE49-F238E27FC236}">
                <a16:creationId xmlns:a16="http://schemas.microsoft.com/office/drawing/2014/main" id="{41147E0E-4AE4-D149-A315-F2528623D5EA}"/>
              </a:ext>
            </a:extLst>
          </p:cNvPr>
          <p:cNvSpPr/>
          <p:nvPr userDrawn="1"/>
        </p:nvSpPr>
        <p:spPr>
          <a:xfrm>
            <a:off x="763425" y="2818150"/>
            <a:ext cx="6207001" cy="25718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6" name="长方形 2">
            <a:extLst>
              <a:ext uri="{FF2B5EF4-FFF2-40B4-BE49-F238E27FC236}">
                <a16:creationId xmlns:a16="http://schemas.microsoft.com/office/drawing/2014/main" id="{AA222472-5BC8-7B4F-AB2F-B6A10019B606}"/>
              </a:ext>
            </a:extLst>
          </p:cNvPr>
          <p:cNvSpPr>
            <a:spLocks noChangeArrowheads="1"/>
          </p:cNvSpPr>
          <p:nvPr userDrawn="1"/>
        </p:nvSpPr>
        <p:spPr bwMode="auto">
          <a:xfrm>
            <a:off x="3105150" y="3237598"/>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noProof="0" dirty="0">
                <a:ln>
                  <a:noFill/>
                </a:ln>
                <a:solidFill>
                  <a:schemeClr val="tx1"/>
                </a:solidFill>
                <a:effectLst/>
                <a:latin typeface="Microsoft YaHei UI" panose="020B0503020204020204" pitchFamily="34" charset="-122"/>
                <a:ea typeface="Microsoft YaHei UI" panose="020B0503020204020204" pitchFamily="34" charset="-122"/>
              </a:rPr>
            </a:br>
            <a:endParaRPr kumimoji="0" lang="en-US" altLang="en-US" sz="1800" b="0" i="0" u="none" strike="noStrike" cap="none" normalizeH="0" baseline="0" noProof="0" dirty="0">
              <a:ln>
                <a:noFill/>
              </a:ln>
              <a:solidFill>
                <a:schemeClr val="tx1"/>
              </a:solidFill>
              <a:effectLst/>
              <a:latin typeface="Microsoft YaHei UI" panose="020B0503020204020204" pitchFamily="34" charset="-122"/>
              <a:ea typeface="Microsoft YaHei UI" panose="020B0503020204020204" pitchFamily="34" charset="-122"/>
            </a:endParaRPr>
          </a:p>
        </p:txBody>
      </p:sp>
      <p:sp>
        <p:nvSpPr>
          <p:cNvPr id="18" name="标题 1">
            <a:extLst>
              <a:ext uri="{FF2B5EF4-FFF2-40B4-BE49-F238E27FC236}">
                <a16:creationId xmlns:a16="http://schemas.microsoft.com/office/drawing/2014/main" id="{E3ED0903-C4AC-F843-878E-D66CB7BFB0E9}"/>
              </a:ext>
            </a:extLst>
          </p:cNvPr>
          <p:cNvSpPr>
            <a:spLocks noGrp="1"/>
          </p:cNvSpPr>
          <p:nvPr>
            <p:ph type="title" hasCustomPrompt="1"/>
          </p:nvPr>
        </p:nvSpPr>
        <p:spPr>
          <a:xfrm>
            <a:off x="1108430" y="3267744"/>
            <a:ext cx="5651293" cy="1086304"/>
          </a:xfrm>
          <a:prstGeom prst="rect">
            <a:avLst/>
          </a:prstGeom>
        </p:spPr>
        <p:txBody>
          <a:bodyPr lIns="91440" rIns="91440" rtlCol="0" anchor="ctr" anchorCtr="0">
            <a:noAutofit/>
          </a:bodyPr>
          <a:lstStyle>
            <a:lvl1pPr algn="l">
              <a:defRPr sz="8800" b="1" i="0" spc="150" baseline="0">
                <a:solidFill>
                  <a:schemeClr val="tx1"/>
                </a:solidFill>
                <a:latin typeface="Microsoft YaHei UI" panose="020B0503020204020204" pitchFamily="34" charset="-122"/>
                <a:ea typeface="Microsoft YaHei UI" panose="020B0503020204020204" pitchFamily="34" charset="-122"/>
              </a:defRPr>
            </a:lvl1pPr>
          </a:lstStyle>
          <a:p>
            <a:pPr rtl="0"/>
            <a:r>
              <a:rPr lang="zh-cn" noProof="0"/>
              <a:t>标题</a:t>
            </a:r>
          </a:p>
        </p:txBody>
      </p:sp>
      <p:sp>
        <p:nvSpPr>
          <p:cNvPr id="11" name="图片占位符 10">
            <a:extLst>
              <a:ext uri="{FF2B5EF4-FFF2-40B4-BE49-F238E27FC236}">
                <a16:creationId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tx1"/>
          </a:solidFill>
        </p:spPr>
        <p:txBody>
          <a:bodyPr wrap="square" rtlCol="0">
            <a:noAutofit/>
          </a:bodyPr>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3" name="文本占位符 2">
            <a:extLst>
              <a:ext uri="{FF2B5EF4-FFF2-40B4-BE49-F238E27FC236}">
                <a16:creationId xmlns:a16="http://schemas.microsoft.com/office/drawing/2014/main" id="{762719C4-9998-4B9C-8E34-87A64F6BCDAE}"/>
              </a:ext>
            </a:extLst>
          </p:cNvPr>
          <p:cNvSpPr>
            <a:spLocks noGrp="1"/>
          </p:cNvSpPr>
          <p:nvPr>
            <p:ph type="body" sz="quarter" idx="15" hasCustomPrompt="1"/>
          </p:nvPr>
        </p:nvSpPr>
        <p:spPr>
          <a:xfrm>
            <a:off x="1124261" y="4354048"/>
            <a:ext cx="5651500" cy="704088"/>
          </a:xfrm>
        </p:spPr>
        <p:txBody>
          <a:bodyPr rtlCol="0" anchor="ctr">
            <a:normAutofit/>
          </a:bodyPr>
          <a:lstStyle>
            <a:lvl1pPr marL="0" indent="0">
              <a:buNone/>
              <a:defRPr sz="2400" b="1" i="0" cap="all" spc="600" baseline="0">
                <a:latin typeface="Microsoft YaHei UI" panose="020B0503020204020204" pitchFamily="34" charset="-122"/>
                <a:ea typeface="Microsoft YaHei UI" panose="020B0503020204020204" pitchFamily="34" charset="-122"/>
              </a:defRPr>
            </a:lvl1pPr>
          </a:lstStyle>
          <a:p>
            <a:pPr lvl="0" rtl="0"/>
            <a:r>
              <a:rPr lang="zh-cn" noProof="0"/>
              <a:t>副标题</a:t>
            </a:r>
          </a:p>
        </p:txBody>
      </p:sp>
    </p:spTree>
    <p:extLst>
      <p:ext uri="{BB962C8B-B14F-4D97-AF65-F5344CB8AC3E}">
        <p14:creationId xmlns:p14="http://schemas.microsoft.com/office/powerpoint/2010/main" val="14798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
    <p:bg>
      <p:bgPr>
        <a:solidFill>
          <a:schemeClr val="bg2">
            <a:alpha val="40000"/>
          </a:schemeClr>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FBA462-7E60-BA4E-9A1E-3B5E69DACB3A}"/>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07827B82-FD68-4ADE-8128-760B1DCBAB73}" type="datetime1">
              <a:rPr lang="zh-CN" altLang="en-US" smtClean="0"/>
              <a:t>2020/6/23</a:t>
            </a:fld>
            <a:endParaRPr lang="en-US" dirty="0"/>
          </a:p>
        </p:txBody>
      </p:sp>
      <p:sp>
        <p:nvSpPr>
          <p:cNvPr id="3" name="页脚占位符 2">
            <a:extLst>
              <a:ext uri="{FF2B5EF4-FFF2-40B4-BE49-F238E27FC236}">
                <a16:creationId xmlns:a16="http://schemas.microsoft.com/office/drawing/2014/main" id="{218A28A8-5C75-FC4B-9A28-8F343DF4B1F9}"/>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
        <p:nvSpPr>
          <p:cNvPr id="5" name="长方形 4">
            <a:extLst>
              <a:ext uri="{FF2B5EF4-FFF2-40B4-BE49-F238E27FC236}">
                <a16:creationId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6" name="长方形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pPr rtl="0"/>
            <a:endParaRPr lang="en-US" sz="2400" b="1" noProof="0" dirty="0">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rtlCol="0">
            <a:noAutofit/>
          </a:bodyPr>
          <a:lstStyle>
            <a:lvl1pPr>
              <a:defRPr sz="2400" b="1" i="0" spc="15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sp>
        <p:nvSpPr>
          <p:cNvPr id="10" name="内容占位符 9">
            <a:extLst>
              <a:ext uri="{FF2B5EF4-FFF2-40B4-BE49-F238E27FC236}">
                <a16:creationId xmlns:a16="http://schemas.microsoft.com/office/drawing/2014/main" id="{A6B69B4E-3A48-4F14-8C09-ECC8E58C7321}"/>
              </a:ext>
            </a:extLst>
          </p:cNvPr>
          <p:cNvSpPr>
            <a:spLocks noGrp="1"/>
          </p:cNvSpPr>
          <p:nvPr>
            <p:ph sz="quarter" idx="13"/>
          </p:nvPr>
        </p:nvSpPr>
        <p:spPr>
          <a:xfrm>
            <a:off x="639763" y="1470025"/>
            <a:ext cx="10904088" cy="470693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64963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项内容 ">
    <p:bg>
      <p:bgPr>
        <a:solidFill>
          <a:schemeClr val="bg2">
            <a:alpha val="40000"/>
          </a:schemeClr>
        </a:solidFill>
        <a:effectLst/>
      </p:bgPr>
    </p:bg>
    <p:spTree>
      <p:nvGrpSpPr>
        <p:cNvPr id="1" name=""/>
        <p:cNvGrpSpPr/>
        <p:nvPr/>
      </p:nvGrpSpPr>
      <p:grpSpPr>
        <a:xfrm>
          <a:off x="0" y="0"/>
          <a:ext cx="0" cy="0"/>
          <a:chOff x="0" y="0"/>
          <a:chExt cx="0" cy="0"/>
        </a:xfrm>
      </p:grpSpPr>
      <p:sp>
        <p:nvSpPr>
          <p:cNvPr id="6" name="长方形 5">
            <a:extLst>
              <a:ext uri="{FF2B5EF4-FFF2-40B4-BE49-F238E27FC236}">
                <a16:creationId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81BB3689-72F8-2345-BF30-38C81BDD487E}"/>
              </a:ext>
            </a:extLst>
          </p:cNvPr>
          <p:cNvSpPr/>
          <p:nvPr userDrawn="1"/>
        </p:nvSpPr>
        <p:spPr>
          <a:xfrm>
            <a:off x="5002306" y="0"/>
            <a:ext cx="7189694"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 name="日期占位符 1">
            <a:extLst>
              <a:ext uri="{FF2B5EF4-FFF2-40B4-BE49-F238E27FC236}">
                <a16:creationId xmlns:a16="http://schemas.microsoft.com/office/drawing/2014/main" id="{09FBA462-7E60-BA4E-9A1E-3B5E69DACB3A}"/>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B279A881-543A-48E0-916F-6600FAAECBE4}" type="datetime1">
              <a:rPr lang="zh-CN" altLang="en-US" smtClean="0"/>
              <a:t>2020/6/23</a:t>
            </a:fld>
            <a:endParaRPr lang="en-US" dirty="0"/>
          </a:p>
        </p:txBody>
      </p:sp>
      <p:sp>
        <p:nvSpPr>
          <p:cNvPr id="3" name="页脚占位符 2">
            <a:extLst>
              <a:ext uri="{FF2B5EF4-FFF2-40B4-BE49-F238E27FC236}">
                <a16:creationId xmlns:a16="http://schemas.microsoft.com/office/drawing/2014/main" id="{218A28A8-5C75-FC4B-9A28-8F343DF4B1F9}"/>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
        <p:nvSpPr>
          <p:cNvPr id="9" name="标题 1">
            <a:extLst>
              <a:ext uri="{FF2B5EF4-FFF2-40B4-BE49-F238E27FC236}">
                <a16:creationId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rtlCol="0">
            <a:noAutofit/>
          </a:bodyPr>
          <a:lstStyle>
            <a:lvl1pPr>
              <a:defRPr sz="2400" b="1" i="0" spc="15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sp>
        <p:nvSpPr>
          <p:cNvPr id="12" name="图片占位符 10">
            <a:extLst>
              <a:ext uri="{FF2B5EF4-FFF2-40B4-BE49-F238E27FC236}">
                <a16:creationId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tx1"/>
          </a:solidFill>
        </p:spPr>
        <p:txBody>
          <a:bodyPr rtlCol="0"/>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10" name="内容占位符 9">
            <a:extLst>
              <a:ext uri="{FF2B5EF4-FFF2-40B4-BE49-F238E27FC236}">
                <a16:creationId xmlns:a16="http://schemas.microsoft.com/office/drawing/2014/main" id="{C4C04996-C3BC-4E03-A361-2BA33F3CA305}"/>
              </a:ext>
            </a:extLst>
          </p:cNvPr>
          <p:cNvSpPr>
            <a:spLocks noGrp="1"/>
          </p:cNvSpPr>
          <p:nvPr>
            <p:ph sz="quarter" idx="15"/>
          </p:nvPr>
        </p:nvSpPr>
        <p:spPr>
          <a:xfrm>
            <a:off x="6761163" y="1265238"/>
            <a:ext cx="4791591" cy="4911725"/>
          </a:xfrm>
        </p:spPr>
        <p:txBody>
          <a:bodyPr rtlCol="0"/>
          <a:lstStyle>
            <a:lvl1pPr>
              <a:lnSpc>
                <a:spcPct val="200000"/>
              </a:lnSpc>
              <a:spcBef>
                <a:spcPts val="1000"/>
              </a:spcBef>
              <a:buClrTx/>
              <a:defRPr>
                <a:latin typeface="Microsoft YaHei UI" panose="020B0503020204020204" pitchFamily="34" charset="-122"/>
                <a:ea typeface="Microsoft YaHei UI" panose="020B0503020204020204" pitchFamily="34" charset="-122"/>
              </a:defRPr>
            </a:lvl1pPr>
            <a:lvl2pPr>
              <a:lnSpc>
                <a:spcPct val="200000"/>
              </a:lnSpc>
              <a:spcBef>
                <a:spcPts val="1000"/>
              </a:spcBef>
              <a:buClrTx/>
              <a:defRPr/>
            </a:lvl2pPr>
            <a:lvl3pPr>
              <a:lnSpc>
                <a:spcPct val="200000"/>
              </a:lnSpc>
              <a:spcBef>
                <a:spcPts val="1000"/>
              </a:spcBef>
              <a:buClrTx/>
              <a:defRPr/>
            </a:lvl3pPr>
            <a:lvl4pPr>
              <a:lnSpc>
                <a:spcPct val="200000"/>
              </a:lnSpc>
              <a:spcBef>
                <a:spcPts val="1000"/>
              </a:spcBef>
              <a:buClrTx/>
              <a:defRPr/>
            </a:lvl4pPr>
            <a:lvl5pPr>
              <a:lnSpc>
                <a:spcPct val="200000"/>
              </a:lnSpc>
              <a:spcBef>
                <a:spcPts val="1000"/>
              </a:spcBef>
              <a:buClrTx/>
              <a:defRPr/>
            </a:lvl5pPr>
          </a:lstStyle>
          <a:p>
            <a:pPr lvl="0" rtl="0"/>
            <a:r>
              <a:rPr lang="zh-CN" altLang="en-US" noProof="0"/>
              <a:t>单击此处编辑母版文本样式</a:t>
            </a:r>
          </a:p>
        </p:txBody>
      </p:sp>
    </p:spTree>
    <p:extLst>
      <p:ext uri="{BB962C8B-B14F-4D97-AF65-F5344CB8AC3E}">
        <p14:creationId xmlns:p14="http://schemas.microsoft.com/office/powerpoint/2010/main" val="285926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bg>
      <p:bgPr>
        <a:solidFill>
          <a:schemeClr val="bg2">
            <a:alpha val="40000"/>
          </a:schemeClr>
        </a:solidFill>
        <a:effectLst/>
      </p:bgPr>
    </p:bg>
    <p:spTree>
      <p:nvGrpSpPr>
        <p:cNvPr id="1" name=""/>
        <p:cNvGrpSpPr/>
        <p:nvPr/>
      </p:nvGrpSpPr>
      <p:grpSpPr>
        <a:xfrm>
          <a:off x="0" y="0"/>
          <a:ext cx="0" cy="0"/>
          <a:chOff x="0" y="0"/>
          <a:chExt cx="0" cy="0"/>
        </a:xfrm>
      </p:grpSpPr>
      <p:sp>
        <p:nvSpPr>
          <p:cNvPr id="16" name="长方形 15">
            <a:extLst>
              <a:ext uri="{FF2B5EF4-FFF2-40B4-BE49-F238E27FC236}">
                <a16:creationId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 name="日期占位符 1">
            <a:extLst>
              <a:ext uri="{FF2B5EF4-FFF2-40B4-BE49-F238E27FC236}">
                <a16:creationId xmlns:a16="http://schemas.microsoft.com/office/drawing/2014/main" id="{09FBA462-7E60-BA4E-9A1E-3B5E69DACB3A}"/>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52D3BB04-27DF-418D-A94F-CEF723DA0044}" type="datetime1">
              <a:rPr lang="zh-CN" altLang="en-US" smtClean="0"/>
              <a:t>2020/6/23</a:t>
            </a:fld>
            <a:endParaRPr lang="en-US" dirty="0"/>
          </a:p>
        </p:txBody>
      </p:sp>
      <p:sp>
        <p:nvSpPr>
          <p:cNvPr id="3" name="页脚占位符 2">
            <a:extLst>
              <a:ext uri="{FF2B5EF4-FFF2-40B4-BE49-F238E27FC236}">
                <a16:creationId xmlns:a16="http://schemas.microsoft.com/office/drawing/2014/main" id="{218A28A8-5C75-FC4B-9A28-8F343DF4B1F9}"/>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
        <p:nvSpPr>
          <p:cNvPr id="6" name="长方形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pPr rtl="0"/>
            <a:endParaRPr lang="en-US" sz="2400" b="1" noProof="0" dirty="0">
              <a:solidFill>
                <a:schemeClr val="bg1"/>
              </a:solidFill>
              <a:latin typeface="Microsoft YaHei UI" panose="020B0503020204020204" pitchFamily="34" charset="-122"/>
              <a:ea typeface="Microsoft YaHei UI" panose="020B0503020204020204" pitchFamily="34" charset="-122"/>
            </a:endParaRPr>
          </a:p>
        </p:txBody>
      </p:sp>
      <p:sp>
        <p:nvSpPr>
          <p:cNvPr id="8" name="标题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rtlCol="0">
            <a:noAutofit/>
          </a:bodyPr>
          <a:lstStyle>
            <a:lvl1pPr>
              <a:defRPr sz="2400" b="1" i="0" spc="15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sp>
        <p:nvSpPr>
          <p:cNvPr id="10" name="文本占位符 2">
            <a:extLst>
              <a:ext uri="{FF2B5EF4-FFF2-40B4-BE49-F238E27FC236}">
                <a16:creationId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rtlCol="0" anchor="ctr">
            <a:normAutofit/>
          </a:bodyPr>
          <a:lstStyle>
            <a:lvl1pPr marL="0" indent="0" algn="l">
              <a:lnSpc>
                <a:spcPct val="150000"/>
              </a:lnSpc>
              <a:buNone/>
              <a:defRPr sz="1800" b="1" i="0" cap="all" spc="15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文本占位符 2">
            <a:extLst>
              <a:ext uri="{FF2B5EF4-FFF2-40B4-BE49-F238E27FC236}">
                <a16:creationId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rtlCol="0" anchor="ctr">
            <a:normAutofit/>
          </a:bodyPr>
          <a:lstStyle>
            <a:lvl1pPr marL="0" indent="0" algn="l">
              <a:lnSpc>
                <a:spcPct val="150000"/>
              </a:lnSpc>
              <a:buNone/>
              <a:defRPr sz="1800" b="1" i="0" cap="all" spc="150" baseline="0">
                <a:solidFill>
                  <a:schemeClr val="tx2"/>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cxnSp>
        <p:nvCxnSpPr>
          <p:cNvPr id="14" name="直接连接符​​(S) 13">
            <a:extLst>
              <a:ext uri="{FF2B5EF4-FFF2-40B4-BE49-F238E27FC236}">
                <a16:creationId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内容占位符 6">
            <a:extLst>
              <a:ext uri="{FF2B5EF4-FFF2-40B4-BE49-F238E27FC236}">
                <a16:creationId xmlns:a16="http://schemas.microsoft.com/office/drawing/2014/main" id="{F0F9EB4B-EC9F-404E-A98B-1EA3F6FF116A}"/>
              </a:ext>
            </a:extLst>
          </p:cNvPr>
          <p:cNvSpPr>
            <a:spLocks noGrp="1"/>
          </p:cNvSpPr>
          <p:nvPr>
            <p:ph sz="quarter" idx="15"/>
          </p:nvPr>
        </p:nvSpPr>
        <p:spPr>
          <a:xfrm>
            <a:off x="838199" y="2894013"/>
            <a:ext cx="5042647" cy="3094037"/>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
        <p:nvSpPr>
          <p:cNvPr id="15" name="内容占位符 6">
            <a:extLst>
              <a:ext uri="{FF2B5EF4-FFF2-40B4-BE49-F238E27FC236}">
                <a16:creationId xmlns:a16="http://schemas.microsoft.com/office/drawing/2014/main" id="{7A648C0A-27FE-4582-8D3C-7FF280E14591}"/>
              </a:ext>
            </a:extLst>
          </p:cNvPr>
          <p:cNvSpPr>
            <a:spLocks noGrp="1"/>
          </p:cNvSpPr>
          <p:nvPr>
            <p:ph sz="quarter" idx="16"/>
          </p:nvPr>
        </p:nvSpPr>
        <p:spPr>
          <a:xfrm>
            <a:off x="6501205" y="2894013"/>
            <a:ext cx="5042647" cy="3094037"/>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noProof="0"/>
          </a:p>
        </p:txBody>
      </p:sp>
    </p:spTree>
    <p:extLst>
      <p:ext uri="{BB962C8B-B14F-4D97-AF65-F5344CB8AC3E}">
        <p14:creationId xmlns:p14="http://schemas.microsoft.com/office/powerpoint/2010/main" val="331599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图片和字幕">
    <p:bg>
      <p:bgPr>
        <a:solidFill>
          <a:schemeClr val="bg2">
            <a:alpha val="40000"/>
          </a:schemeClr>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11" name="矩形 10">
            <a:extLst>
              <a:ext uri="{FF2B5EF4-FFF2-40B4-BE49-F238E27FC236}">
                <a16:creationId xmlns:a16="http://schemas.microsoft.com/office/drawing/2014/main" id="{51817374-D7A2-2F4D-91C6-E24955F0018B}"/>
              </a:ext>
            </a:extLst>
          </p:cNvPr>
          <p:cNvSpPr/>
          <p:nvPr userDrawn="1"/>
        </p:nvSpPr>
        <p:spPr>
          <a:xfrm>
            <a:off x="5951621" y="1803214"/>
            <a:ext cx="6240379" cy="325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noProof="0" dirty="0">
              <a:latin typeface="Microsoft YaHei UI" panose="020B0503020204020204" pitchFamily="34" charset="-122"/>
              <a:ea typeface="Microsoft YaHei UI" panose="020B0503020204020204" pitchFamily="34" charset="-122"/>
            </a:endParaRPr>
          </a:p>
        </p:txBody>
      </p:sp>
      <p:sp>
        <p:nvSpPr>
          <p:cNvPr id="2" name="日期占位符 1">
            <a:extLst>
              <a:ext uri="{FF2B5EF4-FFF2-40B4-BE49-F238E27FC236}">
                <a16:creationId xmlns:a16="http://schemas.microsoft.com/office/drawing/2014/main" id="{09FBA462-7E60-BA4E-9A1E-3B5E69DACB3A}"/>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269909EB-DF0E-4C79-A2EF-9AE47FAE29FD}" type="datetime1">
              <a:rPr lang="zh-CN" altLang="en-US" smtClean="0"/>
              <a:t>2020/6/23</a:t>
            </a:fld>
            <a:endParaRPr lang="en-US" dirty="0"/>
          </a:p>
        </p:txBody>
      </p:sp>
      <p:sp>
        <p:nvSpPr>
          <p:cNvPr id="3" name="页脚占位符 2">
            <a:extLst>
              <a:ext uri="{FF2B5EF4-FFF2-40B4-BE49-F238E27FC236}">
                <a16:creationId xmlns:a16="http://schemas.microsoft.com/office/drawing/2014/main" id="{218A28A8-5C75-FC4B-9A28-8F343DF4B1F9}"/>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
        <p:nvSpPr>
          <p:cNvPr id="9" name="标题 1">
            <a:extLst>
              <a:ext uri="{FF2B5EF4-FFF2-40B4-BE49-F238E27FC236}">
                <a16:creationId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rtlCol="0">
            <a:noAutofit/>
          </a:bodyPr>
          <a:lstStyle>
            <a:lvl1pPr>
              <a:defRPr sz="2400" b="1" i="0" spc="15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endParaRPr lang="zh-cn" noProof="0"/>
          </a:p>
        </p:txBody>
      </p:sp>
      <p:sp>
        <p:nvSpPr>
          <p:cNvPr id="13" name="图片占位符 10">
            <a:extLst>
              <a:ext uri="{FF2B5EF4-FFF2-40B4-BE49-F238E27FC236}">
                <a16:creationId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tx1"/>
          </a:solidFill>
        </p:spPr>
        <p:txBody>
          <a:bodyPr rtlCol="0"/>
          <a:lstStyle>
            <a:lvl1pPr marL="0" indent="0">
              <a:buNone/>
              <a:defRPr>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endParaRPr lang="zh-cn" noProof="0"/>
          </a:p>
        </p:txBody>
      </p:sp>
      <p:sp>
        <p:nvSpPr>
          <p:cNvPr id="6" name="内容占位符 5">
            <a:extLst>
              <a:ext uri="{FF2B5EF4-FFF2-40B4-BE49-F238E27FC236}">
                <a16:creationId xmlns:a16="http://schemas.microsoft.com/office/drawing/2014/main" id="{A94B5840-E92F-4CFE-B3C0-0873B2740891}"/>
              </a:ext>
            </a:extLst>
          </p:cNvPr>
          <p:cNvSpPr>
            <a:spLocks noGrp="1"/>
          </p:cNvSpPr>
          <p:nvPr>
            <p:ph sz="quarter" idx="15"/>
          </p:nvPr>
        </p:nvSpPr>
        <p:spPr>
          <a:xfrm>
            <a:off x="6494463" y="2611438"/>
            <a:ext cx="5058291" cy="2165350"/>
          </a:xfrm>
        </p:spPr>
        <p:txBody>
          <a:bodyPr rtlCol="0"/>
          <a:lstStyle>
            <a:lvl1pPr marL="0" indent="0">
              <a:lnSpc>
                <a:spcPct val="200000"/>
              </a:lnSpc>
              <a:spcBef>
                <a:spcPts val="1900"/>
              </a:spcBef>
              <a:buNone/>
              <a:defRPr>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extLst>
      <p:ext uri="{BB962C8B-B14F-4D97-AF65-F5344CB8AC3E}">
        <p14:creationId xmlns:p14="http://schemas.microsoft.com/office/powerpoint/2010/main" val="202084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accent4">
            <a:alpha val="40000"/>
          </a:schemeClr>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FBA462-7E60-BA4E-9A1E-3B5E69DACB3A}"/>
              </a:ext>
            </a:extLst>
          </p:cNvPr>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4956335B-2858-4BDB-9C2A-BA1EF7309CEC}" type="datetime1">
              <a:rPr lang="zh-CN" altLang="en-US" smtClean="0"/>
              <a:t>2020/6/23</a:t>
            </a:fld>
            <a:endParaRPr lang="en-US" dirty="0"/>
          </a:p>
        </p:txBody>
      </p:sp>
      <p:sp>
        <p:nvSpPr>
          <p:cNvPr id="3" name="页脚占位符 2">
            <a:extLst>
              <a:ext uri="{FF2B5EF4-FFF2-40B4-BE49-F238E27FC236}">
                <a16:creationId xmlns:a16="http://schemas.microsoft.com/office/drawing/2014/main" id="{218A28A8-5C75-FC4B-9A28-8F343DF4B1F9}"/>
              </a:ext>
            </a:extLst>
          </p:cNvPr>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en-US" dirty="0"/>
          </a:p>
        </p:txBody>
      </p:sp>
      <p:sp>
        <p:nvSpPr>
          <p:cNvPr id="4" name="灯片编号占位符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2107717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noProof="0"/>
              <a:t>单击此处编辑母版标题样式</a:t>
            </a:r>
          </a:p>
        </p:txBody>
      </p:sp>
      <p:sp>
        <p:nvSpPr>
          <p:cNvPr id="3" name="文本占位符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noProof="0"/>
              <a:t>单击此处编辑母版文本样式</a:t>
            </a:r>
          </a:p>
          <a:p>
            <a:pPr lvl="1" rtl="0"/>
            <a:r>
              <a:rPr lang="zh-cn" noProof="0"/>
              <a:t>第二级</a:t>
            </a:r>
          </a:p>
          <a:p>
            <a:pPr lvl="2" rtl="0"/>
            <a:r>
              <a:rPr lang="zh-cn" noProof="0"/>
              <a:t>第三级</a:t>
            </a:r>
          </a:p>
          <a:p>
            <a:pPr lvl="3" rtl="0"/>
            <a:r>
              <a:rPr lang="zh-cn" noProof="0"/>
              <a:t>第四级</a:t>
            </a:r>
          </a:p>
          <a:p>
            <a:pPr lvl="4" rtl="0"/>
            <a:r>
              <a:rPr lang="zh-cn" noProof="0"/>
              <a:t>第五级</a:t>
            </a:r>
          </a:p>
        </p:txBody>
      </p:sp>
      <p:sp>
        <p:nvSpPr>
          <p:cNvPr id="4" name="日期占位符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tx1">
                    <a:tint val="75000"/>
                  </a:schemeClr>
                </a:solidFill>
                <a:latin typeface="Microsoft YaHei UI" panose="020B0503020204020204" pitchFamily="34" charset="-122"/>
                <a:ea typeface="Microsoft YaHei UI" panose="020B0503020204020204" pitchFamily="34" charset="-122"/>
              </a:defRPr>
            </a:lvl1pPr>
          </a:lstStyle>
          <a:p>
            <a:fld id="{E008C39E-34E9-45A5-BBAA-5E944035EE60}" type="datetime1">
              <a:rPr lang="zh-CN" altLang="en-US" smtClean="0"/>
              <a:t>2020/6/23</a:t>
            </a:fld>
            <a:endParaRPr lang="en-US" dirty="0"/>
          </a:p>
        </p:txBody>
      </p:sp>
      <p:sp>
        <p:nvSpPr>
          <p:cNvPr id="5" name="页脚占位符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en-US" dirty="0"/>
          </a:p>
        </p:txBody>
      </p:sp>
      <p:sp>
        <p:nvSpPr>
          <p:cNvPr id="6" name="灯片编号占位符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tx1">
                    <a:tint val="75000"/>
                  </a:schemeClr>
                </a:solidFill>
                <a:latin typeface="Microsoft YaHei UI" panose="020B0503020204020204" pitchFamily="34" charset="-122"/>
                <a:ea typeface="Microsoft YaHei UI" panose="020B0503020204020204" pitchFamily="34" charset="-122"/>
              </a:defRPr>
            </a:lvl1pPr>
          </a:lstStyle>
          <a:p>
            <a:fld id="{6F705D35-D126-3B47-A82C-2A13EA9E0A67}" type="slidenum">
              <a:rPr lang="en-US" smtClean="0"/>
              <a:pPr/>
              <a:t>‹#›</a:t>
            </a:fld>
            <a:endParaRPr lang="en-US" dirty="0"/>
          </a:p>
        </p:txBody>
      </p:sp>
    </p:spTree>
    <p:extLst>
      <p:ext uri="{BB962C8B-B14F-4D97-AF65-F5344CB8AC3E}">
        <p14:creationId xmlns:p14="http://schemas.microsoft.com/office/powerpoint/2010/main" val="27963087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0" r:id="rId5"/>
    <p:sldLayoutId id="2147483729"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一组人员站在窗前">
            <a:extLst>
              <a:ext uri="{FF2B5EF4-FFF2-40B4-BE49-F238E27FC236}">
                <a16:creationId xmlns:a16="http://schemas.microsoft.com/office/drawing/2014/main" id="{59E51D7A-DEF4-42CC-83DE-6D857B6DFBFA}"/>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a:ext>
            </a:extLst>
          </a:blip>
          <a:srcRect/>
          <a:stretch/>
        </p:blipFill>
        <p:spPr/>
      </p:pic>
      <p:sp>
        <p:nvSpPr>
          <p:cNvPr id="3" name="标题 2">
            <a:extLst>
              <a:ext uri="{FF2B5EF4-FFF2-40B4-BE49-F238E27FC236}">
                <a16:creationId xmlns:a16="http://schemas.microsoft.com/office/drawing/2014/main" id="{BD3BB2B7-A83A-4015-92BD-4080BC4FD7E7}"/>
              </a:ext>
            </a:extLst>
          </p:cNvPr>
          <p:cNvSpPr>
            <a:spLocks noGrp="1"/>
          </p:cNvSpPr>
          <p:nvPr>
            <p:ph type="title"/>
          </p:nvPr>
        </p:nvSpPr>
        <p:spPr>
          <a:xfrm>
            <a:off x="916407" y="3011712"/>
            <a:ext cx="6416548" cy="1086304"/>
          </a:xfrm>
        </p:spPr>
        <p:txBody>
          <a:bodyPr rtlCol="0"/>
          <a:lstStyle/>
          <a:p>
            <a:pPr rtl="0"/>
            <a:r>
              <a:rPr lang="en-US" altLang="zh-CN" sz="4400"/>
              <a:t>SSM</a:t>
            </a:r>
            <a:r>
              <a:rPr lang="zh-CN" altLang="en-US" sz="4400"/>
              <a:t>软件框架综合实践</a:t>
            </a:r>
            <a:endParaRPr lang="zh-cn" sz="4400"/>
          </a:p>
        </p:txBody>
      </p:sp>
    </p:spTree>
    <p:extLst>
      <p:ext uri="{BB962C8B-B14F-4D97-AF65-F5344CB8AC3E}">
        <p14:creationId xmlns:p14="http://schemas.microsoft.com/office/powerpoint/2010/main" val="36114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Bean</a:t>
            </a:r>
            <a:r>
              <a:rPr lang="zh-CN" altLang="en-US"/>
              <a:t>命名与生命周期</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639413" y="1335495"/>
            <a:ext cx="9418987" cy="94655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accent3">
                    <a:lumMod val="50000"/>
                  </a:schemeClr>
                </a:solidFill>
                <a:latin typeface="+mn-ea"/>
              </a:rPr>
              <a:t>命名：</a:t>
            </a:r>
            <a:endParaRPr lang="en-US" altLang="zh-CN" sz="1600">
              <a:solidFill>
                <a:schemeClr val="accent3">
                  <a:lumMod val="50000"/>
                </a:schemeClr>
              </a:solidFill>
              <a:latin typeface="+mn-ea"/>
            </a:endParaRPr>
          </a:p>
          <a:p>
            <a:r>
              <a:rPr lang="en-US" altLang="zh-CN" sz="1600" b="1">
                <a:solidFill>
                  <a:schemeClr val="accent1">
                    <a:lumMod val="75000"/>
                  </a:schemeClr>
                </a:solidFill>
                <a:latin typeface="+mn-ea"/>
              </a:rPr>
              <a:t>id</a:t>
            </a:r>
            <a:r>
              <a:rPr lang="zh-CN" altLang="en-US" sz="1600">
                <a:solidFill>
                  <a:schemeClr val="tx1"/>
                </a:solidFill>
                <a:latin typeface="+mn-ea"/>
              </a:rPr>
              <a:t>：使用了唯一约束，里面不能出现特殊字符</a:t>
            </a:r>
            <a:endParaRPr lang="en-US" altLang="zh-CN" sz="1600">
              <a:solidFill>
                <a:schemeClr val="tx1"/>
              </a:solidFill>
              <a:latin typeface="+mn-ea"/>
            </a:endParaRPr>
          </a:p>
          <a:p>
            <a:r>
              <a:rPr lang="en-US" altLang="zh-CN" sz="1600" b="1">
                <a:solidFill>
                  <a:schemeClr val="accent1">
                    <a:lumMod val="75000"/>
                  </a:schemeClr>
                </a:solidFill>
                <a:latin typeface="+mn-ea"/>
              </a:rPr>
              <a:t>name</a:t>
            </a:r>
            <a:r>
              <a:rPr lang="zh-CN" altLang="en-US" sz="1600">
                <a:solidFill>
                  <a:schemeClr val="tx1"/>
                </a:solidFill>
                <a:latin typeface="+mn-ea"/>
              </a:rPr>
              <a:t>：没有使用唯一约束，里面可以出现特殊字符，当没有</a:t>
            </a:r>
            <a:r>
              <a:rPr lang="en-US" altLang="zh-CN" sz="1600">
                <a:solidFill>
                  <a:schemeClr val="tx1"/>
                </a:solidFill>
                <a:latin typeface="+mn-ea"/>
              </a:rPr>
              <a:t>id</a:t>
            </a:r>
            <a:r>
              <a:rPr lang="zh-CN" altLang="en-US" sz="1600">
                <a:solidFill>
                  <a:schemeClr val="tx1"/>
                </a:solidFill>
                <a:latin typeface="+mn-ea"/>
              </a:rPr>
              <a:t>时</a:t>
            </a:r>
            <a:r>
              <a:rPr lang="en-US" altLang="zh-CN" sz="1600">
                <a:solidFill>
                  <a:schemeClr val="tx1"/>
                </a:solidFill>
                <a:latin typeface="+mn-ea"/>
              </a:rPr>
              <a:t>name</a:t>
            </a:r>
            <a:r>
              <a:rPr lang="zh-CN" altLang="en-US" sz="1600">
                <a:solidFill>
                  <a:schemeClr val="tx1"/>
                </a:solidFill>
                <a:latin typeface="+mn-ea"/>
              </a:rPr>
              <a:t>可以当作</a:t>
            </a:r>
            <a:r>
              <a:rPr lang="en-US" altLang="zh-CN" sz="1600">
                <a:solidFill>
                  <a:schemeClr val="tx1"/>
                </a:solidFill>
                <a:latin typeface="+mn-ea"/>
              </a:rPr>
              <a:t>id</a:t>
            </a:r>
            <a:r>
              <a:rPr lang="zh-CN" altLang="en-US" sz="1600">
                <a:solidFill>
                  <a:schemeClr val="tx1"/>
                </a:solidFill>
                <a:latin typeface="+mn-ea"/>
              </a:rPr>
              <a:t>使用</a:t>
            </a:r>
            <a:endParaRPr lang="en-US" altLang="zh-CN" sz="1600">
              <a:solidFill>
                <a:schemeClr val="tx1"/>
              </a:solidFill>
              <a:latin typeface="+mn-ea"/>
            </a:endParaRPr>
          </a:p>
        </p:txBody>
      </p:sp>
      <p:sp>
        <p:nvSpPr>
          <p:cNvPr id="7" name="矩形: 圆角 6">
            <a:extLst>
              <a:ext uri="{FF2B5EF4-FFF2-40B4-BE49-F238E27FC236}">
                <a16:creationId xmlns:a16="http://schemas.microsoft.com/office/drawing/2014/main" id="{D9E9C5AA-0227-4793-951F-02102758F74A}"/>
              </a:ext>
            </a:extLst>
          </p:cNvPr>
          <p:cNvSpPr/>
          <p:nvPr/>
        </p:nvSpPr>
        <p:spPr>
          <a:xfrm>
            <a:off x="485961" y="2627790"/>
            <a:ext cx="11220078" cy="400492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chemeClr val="accent3">
                    <a:lumMod val="50000"/>
                  </a:schemeClr>
                </a:solidFill>
                <a:latin typeface="+mn-ea"/>
              </a:rPr>
              <a:t>生命周期：</a:t>
            </a:r>
            <a:endParaRPr lang="en-US" altLang="zh-CN" sz="1600">
              <a:solidFill>
                <a:schemeClr val="accent3">
                  <a:lumMod val="50000"/>
                </a:schemeClr>
              </a:solidFill>
              <a:latin typeface="+mn-ea"/>
            </a:endParaRPr>
          </a:p>
          <a:p>
            <a:r>
              <a:rPr lang="en-US" altLang="zh-CN" sz="1600">
                <a:solidFill>
                  <a:schemeClr val="tx1"/>
                </a:solidFill>
                <a:latin typeface="+mn-ea"/>
              </a:rPr>
              <a:t>Bean</a:t>
            </a:r>
            <a:r>
              <a:rPr lang="zh-CN" altLang="en-US" sz="1600">
                <a:solidFill>
                  <a:schemeClr val="tx1"/>
                </a:solidFill>
                <a:latin typeface="+mn-ea"/>
              </a:rPr>
              <a:t>的定义</a:t>
            </a:r>
            <a:r>
              <a:rPr lang="en-US" altLang="zh-CN" sz="1600">
                <a:solidFill>
                  <a:schemeClr val="tx1"/>
                </a:solidFill>
                <a:latin typeface="+mn-ea"/>
              </a:rPr>
              <a:t>——Bean</a:t>
            </a:r>
            <a:r>
              <a:rPr lang="zh-CN" altLang="en-US" sz="1600">
                <a:solidFill>
                  <a:schemeClr val="tx1"/>
                </a:solidFill>
                <a:latin typeface="+mn-ea"/>
              </a:rPr>
              <a:t>的初始化</a:t>
            </a:r>
            <a:r>
              <a:rPr lang="en-US" altLang="zh-CN" sz="1600">
                <a:solidFill>
                  <a:schemeClr val="tx1"/>
                </a:solidFill>
                <a:latin typeface="+mn-ea"/>
              </a:rPr>
              <a:t>(</a:t>
            </a:r>
            <a:r>
              <a:rPr lang="zh-CN" altLang="en-US" sz="1600">
                <a:solidFill>
                  <a:schemeClr val="tx1"/>
                </a:solidFill>
                <a:latin typeface="+mn-ea"/>
              </a:rPr>
              <a:t>容器被创建时</a:t>
            </a:r>
            <a:r>
              <a:rPr lang="en-US" altLang="zh-CN" sz="1600">
                <a:solidFill>
                  <a:schemeClr val="tx1"/>
                </a:solidFill>
                <a:latin typeface="+mn-ea"/>
              </a:rPr>
              <a:t>)——Bean</a:t>
            </a:r>
            <a:r>
              <a:rPr lang="zh-CN" altLang="en-US" sz="1600">
                <a:solidFill>
                  <a:schemeClr val="tx1"/>
                </a:solidFill>
                <a:latin typeface="+mn-ea"/>
              </a:rPr>
              <a:t>的使用</a:t>
            </a:r>
            <a:r>
              <a:rPr lang="en-US" altLang="zh-CN" sz="1600">
                <a:solidFill>
                  <a:schemeClr val="tx1"/>
                </a:solidFill>
                <a:latin typeface="+mn-ea"/>
              </a:rPr>
              <a:t>——Bean</a:t>
            </a:r>
            <a:r>
              <a:rPr lang="zh-CN" altLang="en-US" sz="1600">
                <a:solidFill>
                  <a:schemeClr val="tx1"/>
                </a:solidFill>
                <a:latin typeface="+mn-ea"/>
              </a:rPr>
              <a:t>的销毁</a:t>
            </a:r>
            <a:r>
              <a:rPr lang="en-US" altLang="zh-CN" sz="1600">
                <a:solidFill>
                  <a:schemeClr val="tx1"/>
                </a:solidFill>
                <a:latin typeface="+mn-ea"/>
              </a:rPr>
              <a:t>(</a:t>
            </a:r>
            <a:r>
              <a:rPr lang="zh-CN" altLang="en-US" sz="1600">
                <a:solidFill>
                  <a:schemeClr val="tx1"/>
                </a:solidFill>
                <a:latin typeface="+mn-ea"/>
              </a:rPr>
              <a:t>容器被销毁</a:t>
            </a:r>
            <a:r>
              <a:rPr lang="en-US" altLang="zh-CN" sz="1600">
                <a:solidFill>
                  <a:schemeClr val="tx1"/>
                </a:solidFill>
                <a:latin typeface="+mn-ea"/>
              </a:rPr>
              <a:t>)</a:t>
            </a:r>
          </a:p>
          <a:p>
            <a:r>
              <a:rPr lang="zh-CN" altLang="en-US" sz="1600">
                <a:solidFill>
                  <a:schemeClr val="tx1"/>
                </a:solidFill>
                <a:latin typeface="+mn-ea"/>
              </a:rPr>
              <a:t>当一个 </a:t>
            </a:r>
            <a:r>
              <a:rPr lang="en-US" altLang="zh-CN" sz="1600">
                <a:solidFill>
                  <a:schemeClr val="tx1"/>
                </a:solidFill>
                <a:latin typeface="+mn-ea"/>
              </a:rPr>
              <a:t>bean </a:t>
            </a:r>
            <a:r>
              <a:rPr lang="zh-CN" altLang="en-US" sz="1600">
                <a:solidFill>
                  <a:schemeClr val="tx1"/>
                </a:solidFill>
                <a:latin typeface="+mn-ea"/>
              </a:rPr>
              <a:t>被实例化时，它可能需要执行一些初始化使它转换成可用状态。同样，当 </a:t>
            </a:r>
            <a:r>
              <a:rPr lang="en-US" altLang="zh-CN" sz="1600">
                <a:solidFill>
                  <a:schemeClr val="tx1"/>
                </a:solidFill>
                <a:latin typeface="+mn-ea"/>
              </a:rPr>
              <a:t>bean </a:t>
            </a:r>
            <a:r>
              <a:rPr lang="zh-CN" altLang="en-US" sz="1600">
                <a:solidFill>
                  <a:schemeClr val="tx1"/>
                </a:solidFill>
                <a:latin typeface="+mn-ea"/>
              </a:rPr>
              <a:t>不再需要，并且从容器中移除时，可能需要做一些清除工作。</a:t>
            </a:r>
            <a:endParaRPr lang="en-US" altLang="zh-CN">
              <a:solidFill>
                <a:schemeClr val="tx1"/>
              </a:solidFill>
              <a:latin typeface="+mn-ea"/>
            </a:endParaRPr>
          </a:p>
          <a:p>
            <a:pPr algn="ctr"/>
            <a:r>
              <a:rPr lang="zh-CN" altLang="en-US">
                <a:solidFill>
                  <a:srgbClr val="7030A0"/>
                </a:solidFill>
                <a:latin typeface="+mn-ea"/>
              </a:rPr>
              <a:t>两种回调函数：</a:t>
            </a:r>
            <a:endParaRPr lang="en-US" altLang="zh-CN">
              <a:solidFill>
                <a:srgbClr val="7030A0"/>
              </a:solidFill>
              <a:latin typeface="+mn-ea"/>
            </a:endParaRPr>
          </a:p>
          <a:p>
            <a:endParaRPr lang="en-US" altLang="zh-CN">
              <a:solidFill>
                <a:schemeClr val="tx1"/>
              </a:solidFill>
              <a:latin typeface="+mn-ea"/>
            </a:endParaRPr>
          </a:p>
          <a:p>
            <a:endParaRPr lang="en-US" altLang="zh-CN">
              <a:solidFill>
                <a:schemeClr val="tx1"/>
              </a:solidFill>
              <a:latin typeface="+mn-ea"/>
            </a:endParaRPr>
          </a:p>
          <a:p>
            <a:endParaRPr lang="en-US" altLang="zh-CN">
              <a:solidFill>
                <a:schemeClr val="tx1"/>
              </a:solidFill>
              <a:latin typeface="+mn-ea"/>
            </a:endParaRPr>
          </a:p>
          <a:p>
            <a:endParaRPr lang="en-US" altLang="zh-CN">
              <a:solidFill>
                <a:schemeClr val="tx1"/>
              </a:solidFill>
              <a:latin typeface="+mn-ea"/>
            </a:endParaRPr>
          </a:p>
          <a:p>
            <a:endParaRPr lang="en-US" altLang="zh-CN">
              <a:solidFill>
                <a:schemeClr val="tx1"/>
              </a:solidFill>
              <a:latin typeface="+mn-ea"/>
            </a:endParaRPr>
          </a:p>
          <a:p>
            <a:endParaRPr lang="en-US" altLang="zh-CN">
              <a:solidFill>
                <a:schemeClr val="tx1"/>
              </a:solidFill>
              <a:latin typeface="+mn-ea"/>
            </a:endParaRPr>
          </a:p>
          <a:p>
            <a:endParaRPr lang="en-US" altLang="zh-CN">
              <a:solidFill>
                <a:schemeClr val="tx1"/>
              </a:solidFill>
              <a:latin typeface="+mn-ea"/>
            </a:endParaRPr>
          </a:p>
          <a:p>
            <a:pPr algn="ctr"/>
            <a:r>
              <a:rPr lang="zh-CN" altLang="en-US" sz="1600">
                <a:solidFill>
                  <a:schemeClr val="tx1"/>
                </a:solidFill>
                <a:latin typeface="+mn-ea"/>
              </a:rPr>
              <a:t>当类接口方法和配置方法同时存在时先执行接口方法再执行配置方法，通过这种规则可以实现分步初始化</a:t>
            </a:r>
            <a:endParaRPr lang="en-US" altLang="zh-CN" sz="1600">
              <a:solidFill>
                <a:schemeClr val="tx1"/>
              </a:solidFill>
              <a:latin typeface="+mn-ea"/>
            </a:endParaRPr>
          </a:p>
          <a:p>
            <a:endParaRPr lang="en-US" altLang="zh-CN">
              <a:solidFill>
                <a:schemeClr val="tx1"/>
              </a:solidFill>
              <a:latin typeface="+mn-ea"/>
            </a:endParaRPr>
          </a:p>
        </p:txBody>
      </p:sp>
      <p:graphicFrame>
        <p:nvGraphicFramePr>
          <p:cNvPr id="3" name="表格 3">
            <a:extLst>
              <a:ext uri="{FF2B5EF4-FFF2-40B4-BE49-F238E27FC236}">
                <a16:creationId xmlns:a16="http://schemas.microsoft.com/office/drawing/2014/main" id="{74166E0A-3E59-458F-AF91-32068FB3CBB2}"/>
              </a:ext>
            </a:extLst>
          </p:cNvPr>
          <p:cNvGraphicFramePr>
            <a:graphicFrameLocks noGrp="1"/>
          </p:cNvGraphicFramePr>
          <p:nvPr>
            <p:extLst>
              <p:ext uri="{D42A27DB-BD31-4B8C-83A1-F6EECF244321}">
                <p14:modId xmlns:p14="http://schemas.microsoft.com/office/powerpoint/2010/main" val="898437825"/>
              </p:ext>
            </p:extLst>
          </p:nvPr>
        </p:nvGraphicFramePr>
        <p:xfrm>
          <a:off x="1688256" y="4046790"/>
          <a:ext cx="8128000" cy="1920240"/>
        </p:xfrm>
        <a:graphic>
          <a:graphicData uri="http://schemas.openxmlformats.org/drawingml/2006/table">
            <a:tbl>
              <a:tblPr firstRow="1" bandRow="1">
                <a:tableStyleId>{F5AB1C69-6EDB-4FF4-983F-18BD219EF322}</a:tableStyleId>
              </a:tblPr>
              <a:tblGrid>
                <a:gridCol w="1625600">
                  <a:extLst>
                    <a:ext uri="{9D8B030D-6E8A-4147-A177-3AD203B41FA5}">
                      <a16:colId xmlns:a16="http://schemas.microsoft.com/office/drawing/2014/main" val="2297470345"/>
                    </a:ext>
                  </a:extLst>
                </a:gridCol>
                <a:gridCol w="1581912">
                  <a:extLst>
                    <a:ext uri="{9D8B030D-6E8A-4147-A177-3AD203B41FA5}">
                      <a16:colId xmlns:a16="http://schemas.microsoft.com/office/drawing/2014/main" val="3803502875"/>
                    </a:ext>
                  </a:extLst>
                </a:gridCol>
                <a:gridCol w="1669288">
                  <a:extLst>
                    <a:ext uri="{9D8B030D-6E8A-4147-A177-3AD203B41FA5}">
                      <a16:colId xmlns:a16="http://schemas.microsoft.com/office/drawing/2014/main" val="3823099881"/>
                    </a:ext>
                  </a:extLst>
                </a:gridCol>
                <a:gridCol w="1625600">
                  <a:extLst>
                    <a:ext uri="{9D8B030D-6E8A-4147-A177-3AD203B41FA5}">
                      <a16:colId xmlns:a16="http://schemas.microsoft.com/office/drawing/2014/main" val="2847106363"/>
                    </a:ext>
                  </a:extLst>
                </a:gridCol>
                <a:gridCol w="1625600">
                  <a:extLst>
                    <a:ext uri="{9D8B030D-6E8A-4147-A177-3AD203B41FA5}">
                      <a16:colId xmlns:a16="http://schemas.microsoft.com/office/drawing/2014/main" val="4251406121"/>
                    </a:ext>
                  </a:extLst>
                </a:gridCol>
              </a:tblGrid>
              <a:tr h="721642">
                <a:tc>
                  <a:txBody>
                    <a:bodyPr/>
                    <a:lstStyle/>
                    <a:p>
                      <a:r>
                        <a:rPr lang="zh-CN" altLang="en-US" sz="1200">
                          <a:solidFill>
                            <a:schemeClr val="tx1"/>
                          </a:solidFill>
                          <a:latin typeface="+mn-ea"/>
                          <a:ea typeface="+mn-ea"/>
                        </a:rPr>
                        <a:t>          实现方法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tx1"/>
                          </a:solidFill>
                          <a:latin typeface="+mn-ea"/>
                          <a:ea typeface="+mn-ea"/>
                        </a:rPr>
                        <a:t>在</a:t>
                      </a:r>
                      <a:r>
                        <a:rPr lang="en-US" altLang="zh-CN" sz="1200">
                          <a:solidFill>
                            <a:schemeClr val="tx1"/>
                          </a:solidFill>
                          <a:latin typeface="+mn-ea"/>
                          <a:ea typeface="+mn-ea"/>
                        </a:rPr>
                        <a:t>Bean</a:t>
                      </a:r>
                      <a:r>
                        <a:rPr lang="zh-CN" altLang="en-US" sz="1200">
                          <a:solidFill>
                            <a:schemeClr val="tx1"/>
                          </a:solidFill>
                          <a:latin typeface="+mn-ea"/>
                          <a:ea typeface="+mn-ea"/>
                        </a:rPr>
                        <a:t>上进行配置</a:t>
                      </a:r>
                      <a:endParaRPr lang="en-US" altLang="zh-CN" sz="1200">
                        <a:solidFill>
                          <a:schemeClr val="tx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tx1"/>
                          </a:solidFill>
                          <a:latin typeface="+mn-ea"/>
                          <a:ea typeface="+mn-ea"/>
                        </a:rPr>
                        <a:t>注解方法</a:t>
                      </a:r>
                      <a:endParaRPr lang="en-US" altLang="zh-CN" sz="1200">
                        <a:solidFill>
                          <a:schemeClr val="tx1"/>
                        </a:solidFill>
                        <a:latin typeface="+mn-ea"/>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latin typeface="+mn-ea"/>
                          <a:ea typeface="+mn-ea"/>
                        </a:rPr>
                        <a:t>(</a:t>
                      </a:r>
                      <a:r>
                        <a:rPr lang="zh-CN" altLang="en-US" sz="1200">
                          <a:solidFill>
                            <a:schemeClr val="tx1"/>
                          </a:solidFill>
                          <a:latin typeface="+mn-ea"/>
                          <a:ea typeface="+mn-ea"/>
                        </a:rPr>
                        <a:t>在类上使用注解时才可以使用</a:t>
                      </a:r>
                      <a:r>
                        <a:rPr lang="en-US" altLang="zh-CN" sz="1200">
                          <a:solidFill>
                            <a:schemeClr val="tx1"/>
                          </a:solidFill>
                          <a:latin typeface="+mn-ea"/>
                          <a:ea typeface="+mn-ea"/>
                        </a:rPr>
                        <a:t>)</a:t>
                      </a:r>
                    </a:p>
                    <a:p>
                      <a:endParaRPr lang="zh-CN" altLang="en-US" sz="1200">
                        <a:solidFill>
                          <a:schemeClr val="tx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tx1"/>
                          </a:solidFill>
                          <a:latin typeface="+mn-ea"/>
                          <a:ea typeface="+mn-ea"/>
                        </a:rPr>
                        <a:t>类接口</a:t>
                      </a:r>
                      <a:endParaRPr lang="en-US" altLang="zh-CN" sz="1200">
                        <a:solidFill>
                          <a:schemeClr val="tx1"/>
                        </a:solidFill>
                        <a:latin typeface="+mn-ea"/>
                        <a:ea typeface="+mn-ea"/>
                      </a:endParaRPr>
                    </a:p>
                    <a:p>
                      <a:endParaRPr lang="zh-CN" altLang="en-US" sz="1200">
                        <a:solidFill>
                          <a:schemeClr val="tx1"/>
                        </a:solidFill>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chemeClr val="tx1"/>
                          </a:solidFill>
                          <a:latin typeface="+mn-ea"/>
                          <a:ea typeface="+mn-ea"/>
                        </a:rPr>
                        <a:t>全局默认初始化和销毁方法配置</a:t>
                      </a:r>
                      <a:endParaRPr lang="en-US" altLang="zh-CN" sz="1200">
                        <a:solidFill>
                          <a:schemeClr val="tx1"/>
                        </a:solidFill>
                        <a:latin typeface="+mn-ea"/>
                        <a:ea typeface="+mn-ea"/>
                      </a:endParaRPr>
                    </a:p>
                    <a:p>
                      <a:endParaRPr lang="zh-CN" altLang="en-US" sz="1200">
                        <a:solidFill>
                          <a:schemeClr val="tx1"/>
                        </a:solidFill>
                        <a:latin typeface="+mn-ea"/>
                        <a:ea typeface="+mn-ea"/>
                      </a:endParaRPr>
                    </a:p>
                  </a:txBody>
                  <a:tcPr/>
                </a:tc>
                <a:extLst>
                  <a:ext uri="{0D108BD9-81ED-4DB2-BD59-A6C34878D82A}">
                    <a16:rowId xmlns:a16="http://schemas.microsoft.com/office/drawing/2014/main" val="636063932"/>
                  </a:ext>
                </a:extLst>
              </a:tr>
              <a:tr h="400912">
                <a:tc>
                  <a:txBody>
                    <a:bodyPr/>
                    <a:lstStyle/>
                    <a:p>
                      <a:r>
                        <a:rPr lang="zh-CN" altLang="en-US" sz="1200">
                          <a:latin typeface="+mn-ea"/>
                          <a:ea typeface="+mn-ea"/>
                        </a:rPr>
                        <a:t>初始化回调</a:t>
                      </a:r>
                    </a:p>
                  </a:txBody>
                  <a:tcPr/>
                </a:tc>
                <a:tc>
                  <a:txBody>
                    <a:bodyPr/>
                    <a:lstStyle/>
                    <a:p>
                      <a:r>
                        <a:rPr lang="en-US" altLang="zh-CN" sz="1200">
                          <a:latin typeface="+mn-ea"/>
                          <a:ea typeface="+mn-ea"/>
                        </a:rPr>
                        <a:t>init-method</a:t>
                      </a:r>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@PostConstruct</a:t>
                      </a:r>
                    </a:p>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InitializingBean</a:t>
                      </a:r>
                    </a:p>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default-init-method</a:t>
                      </a:r>
                    </a:p>
                    <a:p>
                      <a:endParaRPr lang="zh-CN" altLang="en-US" sz="1200">
                        <a:latin typeface="+mn-ea"/>
                        <a:ea typeface="+mn-ea"/>
                      </a:endParaRPr>
                    </a:p>
                  </a:txBody>
                  <a:tcPr/>
                </a:tc>
                <a:extLst>
                  <a:ext uri="{0D108BD9-81ED-4DB2-BD59-A6C34878D82A}">
                    <a16:rowId xmlns:a16="http://schemas.microsoft.com/office/drawing/2014/main" val="2997557898"/>
                  </a:ext>
                </a:extLst>
              </a:tr>
              <a:tr h="561277">
                <a:tc>
                  <a:txBody>
                    <a:bodyPr/>
                    <a:lstStyle/>
                    <a:p>
                      <a:r>
                        <a:rPr lang="zh-CN" altLang="en-US" sz="1200">
                          <a:latin typeface="+mn-ea"/>
                          <a:ea typeface="+mn-ea"/>
                        </a:rPr>
                        <a:t>销毁回调</a:t>
                      </a:r>
                    </a:p>
                  </a:txBody>
                  <a:tcPr/>
                </a:tc>
                <a:tc>
                  <a:txBody>
                    <a:bodyPr/>
                    <a:lstStyle/>
                    <a:p>
                      <a:r>
                        <a:rPr lang="en-US" altLang="zh-CN" sz="1200">
                          <a:latin typeface="+mn-ea"/>
                          <a:ea typeface="+mn-ea"/>
                        </a:rPr>
                        <a:t>destroy-method </a:t>
                      </a:r>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@PreDestory</a:t>
                      </a:r>
                    </a:p>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DisposableBean</a:t>
                      </a:r>
                    </a:p>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default-destroy-method</a:t>
                      </a:r>
                    </a:p>
                    <a:p>
                      <a:endParaRPr lang="zh-CN" altLang="en-US" sz="1200">
                        <a:latin typeface="+mn-ea"/>
                        <a:ea typeface="+mn-ea"/>
                      </a:endParaRPr>
                    </a:p>
                  </a:txBody>
                  <a:tcPr/>
                </a:tc>
                <a:extLst>
                  <a:ext uri="{0D108BD9-81ED-4DB2-BD59-A6C34878D82A}">
                    <a16:rowId xmlns:a16="http://schemas.microsoft.com/office/drawing/2014/main" val="869559200"/>
                  </a:ext>
                </a:extLst>
              </a:tr>
            </a:tbl>
          </a:graphicData>
        </a:graphic>
      </p:graphicFrame>
    </p:spTree>
    <p:extLst>
      <p:ext uri="{BB962C8B-B14F-4D97-AF65-F5344CB8AC3E}">
        <p14:creationId xmlns:p14="http://schemas.microsoft.com/office/powerpoint/2010/main" val="1699339539"/>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r>
              <a:rPr lang="en-US" altLang="zh-CN"/>
              <a:t>Spring Bean</a:t>
            </a:r>
            <a:r>
              <a:rPr lang="zh-CN" altLang="en-US"/>
              <a:t>作用域</a:t>
            </a:r>
            <a:endParaRPr lang="zh-cn"/>
          </a:p>
        </p:txBody>
      </p:sp>
      <p:graphicFrame>
        <p:nvGraphicFramePr>
          <p:cNvPr id="3" name="表格 3">
            <a:extLst>
              <a:ext uri="{FF2B5EF4-FFF2-40B4-BE49-F238E27FC236}">
                <a16:creationId xmlns:a16="http://schemas.microsoft.com/office/drawing/2014/main" id="{CAC453E3-9F34-4B90-AE96-C556775EC31D}"/>
              </a:ext>
            </a:extLst>
          </p:cNvPr>
          <p:cNvGraphicFramePr>
            <a:graphicFrameLocks noGrp="1"/>
          </p:cNvGraphicFramePr>
          <p:nvPr>
            <p:extLst>
              <p:ext uri="{D42A27DB-BD31-4B8C-83A1-F6EECF244321}">
                <p14:modId xmlns:p14="http://schemas.microsoft.com/office/powerpoint/2010/main" val="3172920502"/>
              </p:ext>
            </p:extLst>
          </p:nvPr>
        </p:nvGraphicFramePr>
        <p:xfrm>
          <a:off x="639413" y="2264062"/>
          <a:ext cx="6170966" cy="3994375"/>
        </p:xfrm>
        <a:graphic>
          <a:graphicData uri="http://schemas.openxmlformats.org/drawingml/2006/table">
            <a:tbl>
              <a:tblPr firstRow="1" bandRow="1">
                <a:tableStyleId>{21E4AEA4-8DFA-4A89-87EB-49C32662AFE0}</a:tableStyleId>
              </a:tblPr>
              <a:tblGrid>
                <a:gridCol w="1160562">
                  <a:extLst>
                    <a:ext uri="{9D8B030D-6E8A-4147-A177-3AD203B41FA5}">
                      <a16:colId xmlns:a16="http://schemas.microsoft.com/office/drawing/2014/main" val="2336343426"/>
                    </a:ext>
                  </a:extLst>
                </a:gridCol>
                <a:gridCol w="5010404">
                  <a:extLst>
                    <a:ext uri="{9D8B030D-6E8A-4147-A177-3AD203B41FA5}">
                      <a16:colId xmlns:a16="http://schemas.microsoft.com/office/drawing/2014/main" val="669691491"/>
                    </a:ext>
                  </a:extLst>
                </a:gridCol>
              </a:tblGrid>
              <a:tr h="378196">
                <a:tc>
                  <a:txBody>
                    <a:bodyPr/>
                    <a:lstStyle/>
                    <a:p>
                      <a:r>
                        <a:rPr lang="en-US" altLang="zh-CN" sz="1400">
                          <a:solidFill>
                            <a:schemeClr val="tx1"/>
                          </a:solidFill>
                          <a:latin typeface="+mn-ea"/>
                          <a:ea typeface="+mn-ea"/>
                        </a:rPr>
                        <a:t>Scope</a:t>
                      </a:r>
                      <a:endParaRPr lang="zh-CN" altLang="en-US" sz="1400">
                        <a:solidFill>
                          <a:schemeClr val="tx1"/>
                        </a:solidFill>
                        <a:latin typeface="+mn-ea"/>
                        <a:ea typeface="+mn-ea"/>
                      </a:endParaRPr>
                    </a:p>
                  </a:txBody>
                  <a:tcPr/>
                </a:tc>
                <a:tc>
                  <a:txBody>
                    <a:bodyPr/>
                    <a:lstStyle/>
                    <a:p>
                      <a:r>
                        <a:rPr lang="zh-CN" altLang="en-US" sz="1400">
                          <a:solidFill>
                            <a:schemeClr val="tx1"/>
                          </a:solidFill>
                          <a:latin typeface="+mn-ea"/>
                          <a:ea typeface="+mn-ea"/>
                        </a:rPr>
                        <a:t>描述</a:t>
                      </a:r>
                    </a:p>
                  </a:txBody>
                  <a:tcPr/>
                </a:tc>
                <a:extLst>
                  <a:ext uri="{0D108BD9-81ED-4DB2-BD59-A6C34878D82A}">
                    <a16:rowId xmlns:a16="http://schemas.microsoft.com/office/drawing/2014/main" val="2572644717"/>
                  </a:ext>
                </a:extLst>
              </a:tr>
              <a:tr h="378196">
                <a:tc>
                  <a:txBody>
                    <a:bodyPr/>
                    <a:lstStyle/>
                    <a:p>
                      <a:r>
                        <a:rPr lang="en-US" altLang="zh-CN" sz="1400">
                          <a:latin typeface="+mn-ea"/>
                          <a:ea typeface="+mn-ea"/>
                        </a:rPr>
                        <a:t>singleton</a:t>
                      </a:r>
                      <a:endParaRPr lang="zh-CN" altLang="en-US" sz="1400">
                        <a:solidFill>
                          <a:schemeClr val="tx1"/>
                        </a:solidFill>
                        <a:latin typeface="+mn-ea"/>
                        <a:ea typeface="+mn-ea"/>
                      </a:endParaRPr>
                    </a:p>
                  </a:txBody>
                  <a:tcPr/>
                </a:tc>
                <a:tc>
                  <a:txBody>
                    <a:bodyPr/>
                    <a:lstStyle/>
                    <a:p>
                      <a:r>
                        <a:rPr lang="zh-CN" altLang="en-US" sz="1400">
                          <a:latin typeface="+mn-ea"/>
                          <a:ea typeface="+mn-ea"/>
                        </a:rPr>
                        <a:t>默认的，</a:t>
                      </a:r>
                      <a:r>
                        <a:rPr lang="en-US" altLang="zh-CN" sz="1400">
                          <a:latin typeface="+mn-ea"/>
                          <a:ea typeface="+mn-ea"/>
                        </a:rPr>
                        <a:t>Spring IOC</a:t>
                      </a:r>
                      <a:r>
                        <a:rPr lang="zh-CN" altLang="en-US" sz="1400">
                          <a:latin typeface="+mn-ea"/>
                          <a:ea typeface="+mn-ea"/>
                        </a:rPr>
                        <a:t>容器会使用单例模式创建这个对象</a:t>
                      </a:r>
                      <a:endParaRPr lang="zh-CN" altLang="en-US" sz="1400">
                        <a:solidFill>
                          <a:schemeClr val="tx1"/>
                        </a:solidFill>
                        <a:latin typeface="+mn-ea"/>
                        <a:ea typeface="+mn-ea"/>
                      </a:endParaRPr>
                    </a:p>
                  </a:txBody>
                  <a:tcPr/>
                </a:tc>
                <a:extLst>
                  <a:ext uri="{0D108BD9-81ED-4DB2-BD59-A6C34878D82A}">
                    <a16:rowId xmlns:a16="http://schemas.microsoft.com/office/drawing/2014/main" val="2677478519"/>
                  </a:ext>
                </a:extLst>
              </a:tr>
              <a:tr h="528439">
                <a:tc>
                  <a:txBody>
                    <a:bodyPr/>
                    <a:lstStyle/>
                    <a:p>
                      <a:r>
                        <a:rPr lang="en-US" altLang="zh-CN" sz="1400">
                          <a:latin typeface="+mn-ea"/>
                          <a:ea typeface="+mn-ea"/>
                        </a:rPr>
                        <a:t>prototype</a:t>
                      </a:r>
                      <a:endParaRPr lang="zh-CN" altLang="en-US" sz="1400">
                        <a:solidFill>
                          <a:schemeClr val="tx1"/>
                        </a:solidFill>
                        <a:latin typeface="+mn-ea"/>
                        <a:ea typeface="+mn-ea"/>
                      </a:endParaRPr>
                    </a:p>
                  </a:txBody>
                  <a:tcPr/>
                </a:tc>
                <a:tc>
                  <a:txBody>
                    <a:bodyPr/>
                    <a:lstStyle/>
                    <a:p>
                      <a:r>
                        <a:rPr lang="zh-CN" altLang="en-US" sz="1400">
                          <a:latin typeface="+mn-ea"/>
                          <a:ea typeface="+mn-ea"/>
                        </a:rPr>
                        <a:t>每次从容器中调用</a:t>
                      </a:r>
                      <a:r>
                        <a:rPr lang="en-US" altLang="zh-CN" sz="1400">
                          <a:latin typeface="+mn-ea"/>
                          <a:ea typeface="+mn-ea"/>
                        </a:rPr>
                        <a:t>Bean</a:t>
                      </a:r>
                      <a:r>
                        <a:rPr lang="zh-CN" altLang="en-US" sz="1400">
                          <a:latin typeface="+mn-ea"/>
                          <a:ea typeface="+mn-ea"/>
                        </a:rPr>
                        <a:t>时，都返回一个新的实例，即每次调用</a:t>
                      </a:r>
                      <a:r>
                        <a:rPr lang="en-US" altLang="zh-CN" sz="1400">
                          <a:latin typeface="+mn-ea"/>
                          <a:ea typeface="+mn-ea"/>
                        </a:rPr>
                        <a:t>getBean()</a:t>
                      </a:r>
                      <a:r>
                        <a:rPr lang="zh-CN" altLang="en-US" sz="1400">
                          <a:latin typeface="+mn-ea"/>
                          <a:ea typeface="+mn-ea"/>
                        </a:rPr>
                        <a:t>时，相当于执行</a:t>
                      </a:r>
                      <a:r>
                        <a:rPr lang="en-US" altLang="zh-CN" sz="1400">
                          <a:latin typeface="+mn-ea"/>
                          <a:ea typeface="+mn-ea"/>
                        </a:rPr>
                        <a:t>newXxxBean()</a:t>
                      </a:r>
                      <a:endParaRPr lang="zh-CN" altLang="en-US" sz="1400">
                        <a:solidFill>
                          <a:schemeClr val="tx1"/>
                        </a:solidFill>
                        <a:latin typeface="+mn-ea"/>
                        <a:ea typeface="+mn-ea"/>
                      </a:endParaRPr>
                    </a:p>
                  </a:txBody>
                  <a:tcPr/>
                </a:tc>
                <a:extLst>
                  <a:ext uri="{0D108BD9-81ED-4DB2-BD59-A6C34878D82A}">
                    <a16:rowId xmlns:a16="http://schemas.microsoft.com/office/drawing/2014/main" val="3603753986"/>
                  </a:ext>
                </a:extLst>
              </a:tr>
              <a:tr h="528439">
                <a:tc>
                  <a:txBody>
                    <a:bodyPr/>
                    <a:lstStyle/>
                    <a:p>
                      <a:r>
                        <a:rPr lang="en-US" altLang="zh-CN" sz="1400">
                          <a:latin typeface="+mn-ea"/>
                          <a:ea typeface="+mn-ea"/>
                        </a:rPr>
                        <a:t>request</a:t>
                      </a:r>
                      <a:endParaRPr lang="zh-CN" altLang="en-US" sz="1400">
                        <a:solidFill>
                          <a:schemeClr val="tx1"/>
                        </a:solidFill>
                        <a:latin typeface="+mn-ea"/>
                        <a:ea typeface="+mn-ea"/>
                      </a:endParaRPr>
                    </a:p>
                  </a:txBody>
                  <a:tcPr/>
                </a:tc>
                <a:tc>
                  <a:txBody>
                    <a:bodyPr/>
                    <a:lstStyle/>
                    <a:p>
                      <a:r>
                        <a:rPr lang="zh-CN" altLang="en-US" sz="1400" kern="1200">
                          <a:effectLst/>
                          <a:latin typeface="+mn-ea"/>
                          <a:ea typeface="+mn-ea"/>
                        </a:rPr>
                        <a:t>每次</a:t>
                      </a:r>
                      <a:r>
                        <a:rPr lang="en-US" altLang="zh-CN" sz="1400" kern="1200">
                          <a:effectLst/>
                          <a:latin typeface="+mn-ea"/>
                          <a:ea typeface="+mn-ea"/>
                        </a:rPr>
                        <a:t>HTTP</a:t>
                      </a:r>
                      <a:r>
                        <a:rPr lang="zh-CN" altLang="en-US" sz="1400" kern="1200">
                          <a:effectLst/>
                          <a:latin typeface="+mn-ea"/>
                          <a:ea typeface="+mn-ea"/>
                        </a:rPr>
                        <a:t>请求都会创建一个新的</a:t>
                      </a:r>
                      <a:r>
                        <a:rPr lang="en-US" altLang="zh-CN" sz="1400" kern="1200">
                          <a:effectLst/>
                          <a:latin typeface="+mn-ea"/>
                          <a:ea typeface="+mn-ea"/>
                        </a:rPr>
                        <a:t>Bean</a:t>
                      </a:r>
                      <a:r>
                        <a:rPr lang="zh-CN" altLang="en-US" sz="1400" kern="1200">
                          <a:effectLst/>
                          <a:latin typeface="+mn-ea"/>
                          <a:ea typeface="+mn-ea"/>
                        </a:rPr>
                        <a:t>，该作用域仅适用于</a:t>
                      </a:r>
                      <a:r>
                        <a:rPr lang="en-US" altLang="zh-CN" sz="1400" kern="1200">
                          <a:effectLst/>
                          <a:latin typeface="+mn-ea"/>
                          <a:ea typeface="+mn-ea"/>
                        </a:rPr>
                        <a:t>WebApplicationContext</a:t>
                      </a:r>
                      <a:r>
                        <a:rPr lang="zh-CN" altLang="en-US" sz="1400" kern="1200">
                          <a:effectLst/>
                          <a:latin typeface="+mn-ea"/>
                          <a:ea typeface="+mn-ea"/>
                        </a:rPr>
                        <a:t>环境</a:t>
                      </a:r>
                      <a:endParaRPr lang="zh-CN" altLang="en-US" sz="1400">
                        <a:solidFill>
                          <a:schemeClr val="tx1"/>
                        </a:solidFill>
                        <a:latin typeface="+mn-ea"/>
                        <a:ea typeface="+mn-ea"/>
                      </a:endParaRPr>
                    </a:p>
                  </a:txBody>
                  <a:tcPr/>
                </a:tc>
                <a:extLst>
                  <a:ext uri="{0D108BD9-81ED-4DB2-BD59-A6C34878D82A}">
                    <a16:rowId xmlns:a16="http://schemas.microsoft.com/office/drawing/2014/main" val="1221064180"/>
                  </a:ext>
                </a:extLst>
              </a:tr>
              <a:tr h="528439">
                <a:tc>
                  <a:txBody>
                    <a:bodyPr/>
                    <a:lstStyle/>
                    <a:p>
                      <a:r>
                        <a:rPr lang="en-US" altLang="zh-CN" sz="1400">
                          <a:latin typeface="+mn-ea"/>
                          <a:ea typeface="+mn-ea"/>
                        </a:rPr>
                        <a:t>session</a:t>
                      </a:r>
                      <a:endParaRPr lang="zh-CN" altLang="en-US" sz="1400">
                        <a:solidFill>
                          <a:schemeClr val="tx1"/>
                        </a:solidFill>
                        <a:latin typeface="+mn-ea"/>
                        <a:ea typeface="+mn-ea"/>
                      </a:endParaRPr>
                    </a:p>
                  </a:txBody>
                  <a:tcPr/>
                </a:tc>
                <a:tc>
                  <a:txBody>
                    <a:bodyPr/>
                    <a:lstStyle/>
                    <a:p>
                      <a:r>
                        <a:rPr lang="zh-CN" altLang="en-US" sz="1400" kern="1200">
                          <a:effectLst/>
                          <a:latin typeface="+mn-ea"/>
                          <a:ea typeface="+mn-ea"/>
                        </a:rPr>
                        <a:t>同一个</a:t>
                      </a:r>
                      <a:r>
                        <a:rPr lang="en-US" altLang="zh-CN" sz="1400" kern="1200">
                          <a:effectLst/>
                          <a:latin typeface="+mn-ea"/>
                          <a:ea typeface="+mn-ea"/>
                        </a:rPr>
                        <a:t>HTTP Session</a:t>
                      </a:r>
                      <a:r>
                        <a:rPr lang="zh-CN" altLang="en-US" sz="1400" kern="1200">
                          <a:effectLst/>
                          <a:latin typeface="+mn-ea"/>
                          <a:ea typeface="+mn-ea"/>
                        </a:rPr>
                        <a:t>共享一个</a:t>
                      </a:r>
                      <a:r>
                        <a:rPr lang="en-US" altLang="zh-CN" sz="1400" kern="1200">
                          <a:effectLst/>
                          <a:latin typeface="+mn-ea"/>
                          <a:ea typeface="+mn-ea"/>
                        </a:rPr>
                        <a:t>Bean</a:t>
                      </a:r>
                      <a:r>
                        <a:rPr lang="zh-CN" altLang="en-US" sz="1400" kern="1200">
                          <a:effectLst/>
                          <a:latin typeface="+mn-ea"/>
                          <a:ea typeface="+mn-ea"/>
                        </a:rPr>
                        <a:t>，不同</a:t>
                      </a:r>
                      <a:r>
                        <a:rPr lang="en-US" altLang="zh-CN" sz="1400" kern="1200">
                          <a:effectLst/>
                          <a:latin typeface="+mn-ea"/>
                          <a:ea typeface="+mn-ea"/>
                        </a:rPr>
                        <a:t>Session</a:t>
                      </a:r>
                      <a:r>
                        <a:rPr lang="zh-CN" altLang="en-US" sz="1400" kern="1200">
                          <a:effectLst/>
                          <a:latin typeface="+mn-ea"/>
                          <a:ea typeface="+mn-ea"/>
                        </a:rPr>
                        <a:t>使用不同的</a:t>
                      </a:r>
                      <a:r>
                        <a:rPr lang="en-US" altLang="zh-CN" sz="1400" kern="1200">
                          <a:effectLst/>
                          <a:latin typeface="+mn-ea"/>
                          <a:ea typeface="+mn-ea"/>
                        </a:rPr>
                        <a:t>Bean</a:t>
                      </a:r>
                      <a:r>
                        <a:rPr lang="zh-CN" altLang="en-US" sz="1400" kern="1200">
                          <a:effectLst/>
                          <a:latin typeface="+mn-ea"/>
                          <a:ea typeface="+mn-ea"/>
                        </a:rPr>
                        <a:t>，仅适用于</a:t>
                      </a:r>
                      <a:r>
                        <a:rPr lang="en-US" altLang="zh-CN" sz="1400" kern="1200">
                          <a:effectLst/>
                          <a:latin typeface="+mn-ea"/>
                          <a:ea typeface="+mn-ea"/>
                        </a:rPr>
                        <a:t>WebApplicationContext</a:t>
                      </a:r>
                      <a:r>
                        <a:rPr lang="zh-CN" altLang="en-US" sz="1400" kern="1200">
                          <a:effectLst/>
                          <a:latin typeface="+mn-ea"/>
                          <a:ea typeface="+mn-ea"/>
                        </a:rPr>
                        <a:t>环境</a:t>
                      </a:r>
                      <a:endParaRPr lang="zh-CN" altLang="en-US" sz="1400">
                        <a:solidFill>
                          <a:schemeClr val="tx1"/>
                        </a:solidFill>
                        <a:latin typeface="+mn-ea"/>
                        <a:ea typeface="+mn-ea"/>
                      </a:endParaRPr>
                    </a:p>
                  </a:txBody>
                  <a:tcPr/>
                </a:tc>
                <a:extLst>
                  <a:ext uri="{0D108BD9-81ED-4DB2-BD59-A6C34878D82A}">
                    <a16:rowId xmlns:a16="http://schemas.microsoft.com/office/drawing/2014/main" val="1795554556"/>
                  </a:ext>
                </a:extLst>
              </a:tr>
              <a:tr h="528439">
                <a:tc>
                  <a:txBody>
                    <a:bodyPr/>
                    <a:lstStyle/>
                    <a:p>
                      <a:r>
                        <a:rPr lang="en-US" altLang="zh-CN" sz="1400">
                          <a:latin typeface="+mn-ea"/>
                          <a:ea typeface="+mn-ea"/>
                        </a:rPr>
                        <a:t>application</a:t>
                      </a:r>
                      <a:endParaRPr lang="zh-CN" altLang="en-US" sz="1400">
                        <a:solidFill>
                          <a:schemeClr val="tx1"/>
                        </a:solidFill>
                        <a:latin typeface="+mn-ea"/>
                        <a:ea typeface="+mn-ea"/>
                      </a:endParaRPr>
                    </a:p>
                  </a:txBody>
                  <a:tcPr/>
                </a:tc>
                <a:tc>
                  <a:txBody>
                    <a:bodyPr/>
                    <a:lstStyle/>
                    <a:p>
                      <a:r>
                        <a:rPr lang="zh-CN" altLang="en-US" sz="1400">
                          <a:latin typeface="+mn-ea"/>
                          <a:ea typeface="+mn-ea"/>
                        </a:rPr>
                        <a:t>一般用于</a:t>
                      </a:r>
                      <a:r>
                        <a:rPr lang="en-US" altLang="zh-CN" sz="1400">
                          <a:latin typeface="+mn-ea"/>
                          <a:ea typeface="+mn-ea"/>
                        </a:rPr>
                        <a:t>Portlet</a:t>
                      </a:r>
                      <a:r>
                        <a:rPr lang="zh-CN" altLang="en-US" sz="1400">
                          <a:latin typeface="+mn-ea"/>
                          <a:ea typeface="+mn-ea"/>
                        </a:rPr>
                        <a:t>应用环境，该运用域仅适用于</a:t>
                      </a:r>
                      <a:r>
                        <a:rPr lang="en-US" altLang="zh-CN" sz="1400">
                          <a:latin typeface="+mn-ea"/>
                          <a:ea typeface="+mn-ea"/>
                        </a:rPr>
                        <a:t>WebApplicationContext</a:t>
                      </a:r>
                      <a:r>
                        <a:rPr lang="zh-CN" altLang="en-US" sz="1400">
                          <a:latin typeface="+mn-ea"/>
                          <a:ea typeface="+mn-ea"/>
                        </a:rPr>
                        <a:t>环境</a:t>
                      </a:r>
                      <a:endParaRPr lang="zh-CN" altLang="en-US" sz="1400">
                        <a:solidFill>
                          <a:schemeClr val="tx1"/>
                        </a:solidFill>
                        <a:latin typeface="+mn-ea"/>
                        <a:ea typeface="+mn-ea"/>
                      </a:endParaRPr>
                    </a:p>
                  </a:txBody>
                  <a:tcPr/>
                </a:tc>
                <a:extLst>
                  <a:ext uri="{0D108BD9-81ED-4DB2-BD59-A6C34878D82A}">
                    <a16:rowId xmlns:a16="http://schemas.microsoft.com/office/drawing/2014/main" val="390503004"/>
                  </a:ext>
                </a:extLst>
              </a:tr>
              <a:tr h="378196">
                <a:tc>
                  <a:txBody>
                    <a:bodyPr/>
                    <a:lstStyle/>
                    <a:p>
                      <a:r>
                        <a:rPr lang="en-US" altLang="zh-CN" sz="1400">
                          <a:latin typeface="+mn-ea"/>
                          <a:ea typeface="+mn-ea"/>
                        </a:rPr>
                        <a:t>websocket</a:t>
                      </a:r>
                      <a:endParaRPr lang="zh-CN" altLang="en-US" sz="1400">
                        <a:solidFill>
                          <a:schemeClr val="tx1"/>
                        </a:solidFill>
                        <a:latin typeface="+mn-ea"/>
                        <a:ea typeface="+mn-ea"/>
                      </a:endParaRPr>
                    </a:p>
                  </a:txBody>
                  <a:tcPr/>
                </a:tc>
                <a:tc>
                  <a:txBody>
                    <a:bodyPr/>
                    <a:lstStyle/>
                    <a:p>
                      <a:r>
                        <a:rPr lang="zh-CN" altLang="en-US" sz="1400" kern="1200">
                          <a:effectLst/>
                          <a:latin typeface="+mn-ea"/>
                          <a:ea typeface="+mn-ea"/>
                        </a:rPr>
                        <a:t>将单个</a:t>
                      </a:r>
                      <a:r>
                        <a:rPr lang="en-US" altLang="zh-CN" sz="1400" kern="1200">
                          <a:effectLst/>
                          <a:latin typeface="+mn-ea"/>
                          <a:ea typeface="+mn-ea"/>
                        </a:rPr>
                        <a:t>bean</a:t>
                      </a:r>
                      <a:r>
                        <a:rPr lang="zh-CN" altLang="en-US" sz="1400" kern="1200">
                          <a:effectLst/>
                          <a:latin typeface="+mn-ea"/>
                          <a:ea typeface="+mn-ea"/>
                        </a:rPr>
                        <a:t>定义的作用域限定为</a:t>
                      </a:r>
                      <a:r>
                        <a:rPr lang="en-US" altLang="zh-CN" sz="1400">
                          <a:latin typeface="+mn-ea"/>
                          <a:ea typeface="+mn-ea"/>
                        </a:rPr>
                        <a:t>WebSocket</a:t>
                      </a:r>
                      <a:r>
                        <a:rPr lang="zh-CN" altLang="en-US" sz="1400" kern="1200">
                          <a:effectLst/>
                          <a:latin typeface="+mn-ea"/>
                          <a:ea typeface="+mn-ea"/>
                        </a:rPr>
                        <a:t>的生命周期</a:t>
                      </a:r>
                      <a:endParaRPr lang="zh-CN" altLang="en-US" sz="1400">
                        <a:solidFill>
                          <a:schemeClr val="tx1"/>
                        </a:solidFill>
                        <a:latin typeface="+mn-ea"/>
                        <a:ea typeface="+mn-ea"/>
                      </a:endParaRPr>
                    </a:p>
                  </a:txBody>
                  <a:tcPr/>
                </a:tc>
                <a:extLst>
                  <a:ext uri="{0D108BD9-81ED-4DB2-BD59-A6C34878D82A}">
                    <a16:rowId xmlns:a16="http://schemas.microsoft.com/office/drawing/2014/main" val="1612196804"/>
                  </a:ext>
                </a:extLst>
              </a:tr>
              <a:tr h="746031">
                <a:tc>
                  <a:txBody>
                    <a:bodyPr/>
                    <a:lstStyle/>
                    <a:p>
                      <a:r>
                        <a:rPr lang="en-US" altLang="zh-CN" sz="1400">
                          <a:latin typeface="+mn-ea"/>
                          <a:ea typeface="+mn-ea"/>
                        </a:rPr>
                        <a:t> custom Scopes</a:t>
                      </a:r>
                      <a:endParaRPr lang="zh-CN" altLang="en-US" sz="1400">
                        <a:solidFill>
                          <a:schemeClr val="tx1"/>
                        </a:solidFill>
                        <a:latin typeface="+mn-ea"/>
                        <a:ea typeface="+mn-ea"/>
                      </a:endParaRPr>
                    </a:p>
                  </a:txBody>
                  <a:tcPr/>
                </a:tc>
                <a:tc>
                  <a:txBody>
                    <a:bodyPr/>
                    <a:lstStyle/>
                    <a:p>
                      <a:r>
                        <a:rPr lang="en-US" altLang="zh-CN" sz="1400" kern="1200">
                          <a:effectLst/>
                          <a:latin typeface="+mn-ea"/>
                          <a:ea typeface="+mn-ea"/>
                        </a:rPr>
                        <a:t>Bean</a:t>
                      </a:r>
                      <a:r>
                        <a:rPr lang="zh-CN" altLang="en-US" sz="1400" kern="1200">
                          <a:effectLst/>
                          <a:latin typeface="+mn-ea"/>
                          <a:ea typeface="+mn-ea"/>
                        </a:rPr>
                        <a:t>作用域机制是可扩展的。可以定义自己的作用域，甚至重新定义现有作用域，尽管后者被认为是不好的做法，并且不能覆盖内置作用域</a:t>
                      </a:r>
                      <a:r>
                        <a:rPr lang="en-US" altLang="zh-CN" sz="1400">
                          <a:latin typeface="+mn-ea"/>
                          <a:ea typeface="+mn-ea"/>
                        </a:rPr>
                        <a:t>singleton</a:t>
                      </a:r>
                      <a:r>
                        <a:rPr lang="zh-CN" altLang="en-US" sz="1400" kern="1200">
                          <a:effectLst/>
                          <a:latin typeface="+mn-ea"/>
                          <a:ea typeface="+mn-ea"/>
                        </a:rPr>
                        <a:t>和</a:t>
                      </a:r>
                      <a:r>
                        <a:rPr lang="en-US" altLang="zh-CN" sz="1400">
                          <a:latin typeface="+mn-ea"/>
                          <a:ea typeface="+mn-ea"/>
                        </a:rPr>
                        <a:t>prototype</a:t>
                      </a:r>
                      <a:r>
                        <a:rPr lang="zh-CN" altLang="en-US" sz="1400" kern="1200">
                          <a:effectLst/>
                          <a:latin typeface="+mn-ea"/>
                          <a:ea typeface="+mn-ea"/>
                        </a:rPr>
                        <a:t>作用域</a:t>
                      </a:r>
                      <a:endParaRPr lang="zh-CN" altLang="en-US" sz="1400">
                        <a:solidFill>
                          <a:schemeClr val="tx1"/>
                        </a:solidFill>
                        <a:latin typeface="+mn-ea"/>
                        <a:ea typeface="+mn-ea"/>
                      </a:endParaRPr>
                    </a:p>
                  </a:txBody>
                  <a:tcPr/>
                </a:tc>
                <a:extLst>
                  <a:ext uri="{0D108BD9-81ED-4DB2-BD59-A6C34878D82A}">
                    <a16:rowId xmlns:a16="http://schemas.microsoft.com/office/drawing/2014/main" val="2082345269"/>
                  </a:ext>
                </a:extLst>
              </a:tr>
            </a:tbl>
          </a:graphicData>
        </a:graphic>
      </p:graphicFrame>
      <p:graphicFrame>
        <p:nvGraphicFramePr>
          <p:cNvPr id="5" name="表格 7">
            <a:extLst>
              <a:ext uri="{FF2B5EF4-FFF2-40B4-BE49-F238E27FC236}">
                <a16:creationId xmlns:a16="http://schemas.microsoft.com/office/drawing/2014/main" id="{456DF9A5-1953-46FB-8755-912E4DF6566C}"/>
              </a:ext>
            </a:extLst>
          </p:cNvPr>
          <p:cNvGraphicFramePr>
            <a:graphicFrameLocks noGrp="1"/>
          </p:cNvGraphicFramePr>
          <p:nvPr>
            <p:extLst>
              <p:ext uri="{D42A27DB-BD31-4B8C-83A1-F6EECF244321}">
                <p14:modId xmlns:p14="http://schemas.microsoft.com/office/powerpoint/2010/main" val="1710402567"/>
              </p:ext>
            </p:extLst>
          </p:nvPr>
        </p:nvGraphicFramePr>
        <p:xfrm>
          <a:off x="7483876" y="4057095"/>
          <a:ext cx="4059975" cy="1908729"/>
        </p:xfrm>
        <a:graphic>
          <a:graphicData uri="http://schemas.openxmlformats.org/drawingml/2006/table">
            <a:tbl>
              <a:tblPr firstRow="1" bandRow="1">
                <a:tableStyleId>{F5AB1C69-6EDB-4FF4-983F-18BD219EF322}</a:tableStyleId>
              </a:tblPr>
              <a:tblGrid>
                <a:gridCol w="979030">
                  <a:extLst>
                    <a:ext uri="{9D8B030D-6E8A-4147-A177-3AD203B41FA5}">
                      <a16:colId xmlns:a16="http://schemas.microsoft.com/office/drawing/2014/main" val="1547709997"/>
                    </a:ext>
                  </a:extLst>
                </a:gridCol>
                <a:gridCol w="1198811">
                  <a:extLst>
                    <a:ext uri="{9D8B030D-6E8A-4147-A177-3AD203B41FA5}">
                      <a16:colId xmlns:a16="http://schemas.microsoft.com/office/drawing/2014/main" val="2334084047"/>
                    </a:ext>
                  </a:extLst>
                </a:gridCol>
                <a:gridCol w="1882134">
                  <a:extLst>
                    <a:ext uri="{9D8B030D-6E8A-4147-A177-3AD203B41FA5}">
                      <a16:colId xmlns:a16="http://schemas.microsoft.com/office/drawing/2014/main" val="2298840481"/>
                    </a:ext>
                  </a:extLst>
                </a:gridCol>
              </a:tblGrid>
              <a:tr h="348634">
                <a:tc gridSpan="3">
                  <a:txBody>
                    <a:bodyPr/>
                    <a:lstStyle/>
                    <a:p>
                      <a:r>
                        <a:rPr lang="zh-CN" altLang="en-US" sz="1400">
                          <a:solidFill>
                            <a:schemeClr val="tx1"/>
                          </a:solidFill>
                        </a:rPr>
                        <a:t>当类</a:t>
                      </a:r>
                      <a:r>
                        <a:rPr lang="en-US" altLang="zh-CN" sz="1400">
                          <a:solidFill>
                            <a:schemeClr val="tx1"/>
                          </a:solidFill>
                        </a:rPr>
                        <a:t>A</a:t>
                      </a:r>
                      <a:r>
                        <a:rPr lang="zh-CN" altLang="en-US" sz="1400">
                          <a:solidFill>
                            <a:schemeClr val="tx1"/>
                          </a:solidFill>
                        </a:rPr>
                        <a:t>中需要依赖</a:t>
                      </a:r>
                      <a:r>
                        <a:rPr lang="en-US" altLang="zh-CN" sz="1400">
                          <a:solidFill>
                            <a:schemeClr val="tx1"/>
                          </a:solidFill>
                        </a:rPr>
                        <a:t>B</a:t>
                      </a:r>
                      <a:r>
                        <a:rPr lang="zh-CN" altLang="en-US" sz="1400">
                          <a:solidFill>
                            <a:schemeClr val="tx1"/>
                          </a:solidFill>
                        </a:rPr>
                        <a:t>时</a:t>
                      </a:r>
                      <a:endParaRPr lang="zh-CN" altLang="en-US" sz="1400">
                        <a:solidFill>
                          <a:schemeClr val="tx1"/>
                        </a:solidFill>
                        <a:latin typeface="+mn-ea"/>
                        <a:ea typeface="+mn-ea"/>
                      </a:endParaRPr>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20904372"/>
                  </a:ext>
                </a:extLst>
              </a:tr>
              <a:tr h="592677">
                <a:tc>
                  <a:txBody>
                    <a:bodyPr/>
                    <a:lstStyle/>
                    <a:p>
                      <a:pPr algn="r"/>
                      <a:r>
                        <a:rPr lang="en-US" altLang="zh-CN" sz="1400"/>
                        <a:t>A</a:t>
                      </a:r>
                    </a:p>
                    <a:p>
                      <a:r>
                        <a:rPr lang="en-US" altLang="zh-CN" sz="1400"/>
                        <a:t>B</a:t>
                      </a:r>
                      <a:endParaRPr lang="zh-CN" altLang="en-US" sz="1400">
                        <a:solidFill>
                          <a:schemeClr val="tx1"/>
                        </a:solidFill>
                        <a:latin typeface="+mn-ea"/>
                        <a:ea typeface="+mn-ea"/>
                      </a:endParaRPr>
                    </a:p>
                  </a:txBody>
                  <a:tcPr/>
                </a:tc>
                <a:tc>
                  <a:txBody>
                    <a:bodyPr/>
                    <a:lstStyle/>
                    <a:p>
                      <a:r>
                        <a:rPr lang="zh-CN" altLang="en-US" sz="1400"/>
                        <a:t>单例</a:t>
                      </a:r>
                      <a:endParaRPr lang="zh-CN" altLang="en-US" sz="1400">
                        <a:solidFill>
                          <a:schemeClr val="tx1"/>
                        </a:solidFill>
                        <a:latin typeface="+mn-ea"/>
                        <a:ea typeface="+mn-ea"/>
                      </a:endParaRPr>
                    </a:p>
                  </a:txBody>
                  <a:tcPr/>
                </a:tc>
                <a:tc>
                  <a:txBody>
                    <a:bodyPr/>
                    <a:lstStyle/>
                    <a:p>
                      <a:r>
                        <a:rPr lang="zh-CN" altLang="en-US" sz="1400"/>
                        <a:t>多例</a:t>
                      </a:r>
                      <a:endParaRPr lang="zh-CN" altLang="en-US" sz="1400">
                        <a:solidFill>
                          <a:schemeClr val="tx1"/>
                        </a:solidFill>
                        <a:latin typeface="+mn-ea"/>
                        <a:ea typeface="+mn-ea"/>
                      </a:endParaRPr>
                    </a:p>
                  </a:txBody>
                  <a:tcPr/>
                </a:tc>
                <a:extLst>
                  <a:ext uri="{0D108BD9-81ED-4DB2-BD59-A6C34878D82A}">
                    <a16:rowId xmlns:a16="http://schemas.microsoft.com/office/drawing/2014/main" val="563793071"/>
                  </a:ext>
                </a:extLst>
              </a:tr>
              <a:tr h="483709">
                <a:tc>
                  <a:txBody>
                    <a:bodyPr/>
                    <a:lstStyle/>
                    <a:p>
                      <a:r>
                        <a:rPr lang="zh-CN" altLang="en-US" sz="1400"/>
                        <a:t>单例</a:t>
                      </a:r>
                      <a:endParaRPr lang="zh-CN" altLang="en-US" sz="1400">
                        <a:solidFill>
                          <a:schemeClr val="tx1"/>
                        </a:solidFill>
                        <a:latin typeface="+mn-ea"/>
                        <a:ea typeface="+mn-ea"/>
                      </a:endParaRPr>
                    </a:p>
                  </a:txBody>
                  <a:tcPr/>
                </a:tc>
                <a:tc>
                  <a:txBody>
                    <a:bodyPr/>
                    <a:lstStyle/>
                    <a:p>
                      <a:r>
                        <a:rPr lang="en-US" altLang="zh-CN" sz="1400"/>
                        <a:t>AB</a:t>
                      </a:r>
                      <a:r>
                        <a:rPr lang="zh-CN" altLang="en-US" sz="1400"/>
                        <a:t>单例</a:t>
                      </a:r>
                      <a:endParaRPr lang="zh-CN" altLang="en-US" sz="1400">
                        <a:solidFill>
                          <a:schemeClr val="tx1"/>
                        </a:solidFill>
                        <a:latin typeface="+mn-ea"/>
                        <a:ea typeface="+mn-ea"/>
                      </a:endParaRPr>
                    </a:p>
                  </a:txBody>
                  <a:tcPr/>
                </a:tc>
                <a:tc>
                  <a:txBody>
                    <a:bodyPr/>
                    <a:lstStyle/>
                    <a:p>
                      <a:r>
                        <a:rPr lang="en-US" altLang="zh-CN" sz="1400"/>
                        <a:t>A</a:t>
                      </a:r>
                      <a:r>
                        <a:rPr lang="zh-CN" altLang="en-US" sz="1400"/>
                        <a:t>多例，</a:t>
                      </a:r>
                      <a:r>
                        <a:rPr lang="en-US" altLang="zh-CN" sz="1400"/>
                        <a:t>B</a:t>
                      </a:r>
                      <a:r>
                        <a:rPr lang="zh-CN" altLang="en-US" sz="1400"/>
                        <a:t>单例</a:t>
                      </a:r>
                      <a:endParaRPr lang="zh-CN" altLang="en-US" sz="1400">
                        <a:solidFill>
                          <a:schemeClr val="tx1"/>
                        </a:solidFill>
                        <a:latin typeface="+mn-ea"/>
                        <a:ea typeface="+mn-ea"/>
                      </a:endParaRPr>
                    </a:p>
                  </a:txBody>
                  <a:tcPr/>
                </a:tc>
                <a:extLst>
                  <a:ext uri="{0D108BD9-81ED-4DB2-BD59-A6C34878D82A}">
                    <a16:rowId xmlns:a16="http://schemas.microsoft.com/office/drawing/2014/main" val="37738381"/>
                  </a:ext>
                </a:extLst>
              </a:tr>
              <a:tr h="483709">
                <a:tc>
                  <a:txBody>
                    <a:bodyPr/>
                    <a:lstStyle/>
                    <a:p>
                      <a:r>
                        <a:rPr lang="zh-CN" altLang="en-US" sz="1400"/>
                        <a:t>多例</a:t>
                      </a:r>
                      <a:endParaRPr lang="zh-CN" altLang="en-US" sz="1400">
                        <a:solidFill>
                          <a:schemeClr val="tx1"/>
                        </a:solidFill>
                        <a:latin typeface="+mn-ea"/>
                        <a:ea typeface="+mn-ea"/>
                      </a:endParaRPr>
                    </a:p>
                  </a:txBody>
                  <a:tcPr/>
                </a:tc>
                <a:tc>
                  <a:txBody>
                    <a:bodyPr/>
                    <a:lstStyle/>
                    <a:p>
                      <a:r>
                        <a:rPr lang="en-US" altLang="zh-CN" sz="1400"/>
                        <a:t>AB</a:t>
                      </a:r>
                      <a:r>
                        <a:rPr lang="zh-CN" altLang="en-US" sz="1400"/>
                        <a:t>单例</a:t>
                      </a:r>
                      <a:endParaRPr lang="zh-CN" altLang="en-US" sz="1400">
                        <a:solidFill>
                          <a:schemeClr val="tx1"/>
                        </a:solidFill>
                        <a:latin typeface="+mn-ea"/>
                        <a:ea typeface="+mn-ea"/>
                      </a:endParaRPr>
                    </a:p>
                  </a:txBody>
                  <a:tcPr/>
                </a:tc>
                <a:tc>
                  <a:txBody>
                    <a:bodyPr/>
                    <a:lstStyle/>
                    <a:p>
                      <a:r>
                        <a:rPr lang="en-US" altLang="zh-CN" sz="1400"/>
                        <a:t>AB</a:t>
                      </a:r>
                      <a:r>
                        <a:rPr lang="zh-CN" altLang="en-US" sz="1400"/>
                        <a:t>多例</a:t>
                      </a:r>
                      <a:endParaRPr lang="zh-CN" altLang="en-US" sz="1400">
                        <a:solidFill>
                          <a:schemeClr val="tx1"/>
                        </a:solidFill>
                        <a:latin typeface="+mn-ea"/>
                        <a:ea typeface="+mn-ea"/>
                      </a:endParaRPr>
                    </a:p>
                  </a:txBody>
                  <a:tcPr/>
                </a:tc>
                <a:extLst>
                  <a:ext uri="{0D108BD9-81ED-4DB2-BD59-A6C34878D82A}">
                    <a16:rowId xmlns:a16="http://schemas.microsoft.com/office/drawing/2014/main" val="1836492854"/>
                  </a:ext>
                </a:extLst>
              </a:tr>
            </a:tbl>
          </a:graphicData>
        </a:graphic>
      </p:graphicFrame>
      <p:pic>
        <p:nvPicPr>
          <p:cNvPr id="20" name="图片 19">
            <a:extLst>
              <a:ext uri="{FF2B5EF4-FFF2-40B4-BE49-F238E27FC236}">
                <a16:creationId xmlns:a16="http://schemas.microsoft.com/office/drawing/2014/main" id="{180980CD-633B-4892-85BA-D39E9EE564DD}"/>
              </a:ext>
            </a:extLst>
          </p:cNvPr>
          <p:cNvPicPr>
            <a:picLocks noChangeAspect="1"/>
          </p:cNvPicPr>
          <p:nvPr/>
        </p:nvPicPr>
        <p:blipFill>
          <a:blip r:embed="rId3"/>
          <a:stretch>
            <a:fillRect/>
          </a:stretch>
        </p:blipFill>
        <p:spPr>
          <a:xfrm>
            <a:off x="7063087" y="1673589"/>
            <a:ext cx="4983911" cy="1554561"/>
          </a:xfrm>
          <a:prstGeom prst="rect">
            <a:avLst/>
          </a:prstGeom>
        </p:spPr>
      </p:pic>
      <p:cxnSp>
        <p:nvCxnSpPr>
          <p:cNvPr id="11" name="连接符: 肘形 10">
            <a:extLst>
              <a:ext uri="{FF2B5EF4-FFF2-40B4-BE49-F238E27FC236}">
                <a16:creationId xmlns:a16="http://schemas.microsoft.com/office/drawing/2014/main" id="{FB770E07-7F9F-4C77-875C-223703CF1E9D}"/>
              </a:ext>
            </a:extLst>
          </p:cNvPr>
          <p:cNvCxnSpPr>
            <a:cxnSpLocks/>
            <a:stCxn id="5" idx="0"/>
          </p:cNvCxnSpPr>
          <p:nvPr/>
        </p:nvCxnSpPr>
        <p:spPr>
          <a:xfrm rot="16200000" flipV="1">
            <a:off x="8153333" y="2696565"/>
            <a:ext cx="1627230" cy="1093830"/>
          </a:xfrm>
          <a:prstGeom prst="bentConnector3">
            <a:avLst>
              <a:gd name="adj1" fmla="val 50000"/>
            </a:avLst>
          </a:prstGeom>
          <a:ln w="79375">
            <a:solidFill>
              <a:schemeClr val="bg1">
                <a:lumMod val="50000"/>
                <a:alpha val="51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4728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r>
              <a:rPr lang="en-US" altLang="zh-CN"/>
              <a:t>Spring Bean</a:t>
            </a:r>
            <a:r>
              <a:rPr lang="zh-CN" altLang="en-US"/>
              <a:t>懒加载和属性继承</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61640" y="1775534"/>
            <a:ext cx="5406501" cy="459902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chemeClr val="tx1"/>
                </a:solidFill>
                <a:latin typeface="+mn-ea"/>
              </a:rPr>
              <a:t>懒加载：</a:t>
            </a:r>
            <a:endParaRPr lang="en-US" altLang="zh-CN" b="1">
              <a:solidFill>
                <a:schemeClr val="tx1"/>
              </a:solidFill>
              <a:latin typeface="+mn-ea"/>
            </a:endParaRPr>
          </a:p>
          <a:p>
            <a:r>
              <a:rPr lang="zh-CN" altLang="en-US">
                <a:solidFill>
                  <a:schemeClr val="tx1"/>
                </a:solidFill>
                <a:latin typeface="+mn-ea"/>
              </a:rPr>
              <a:t>延迟初始化的</a:t>
            </a:r>
            <a:r>
              <a:rPr lang="en-US" altLang="zh-CN">
                <a:solidFill>
                  <a:schemeClr val="tx1"/>
                </a:solidFill>
                <a:latin typeface="+mn-ea"/>
              </a:rPr>
              <a:t>bean</a:t>
            </a:r>
            <a:r>
              <a:rPr lang="zh-CN" altLang="en-US">
                <a:solidFill>
                  <a:schemeClr val="tx1"/>
                </a:solidFill>
                <a:latin typeface="+mn-ea"/>
              </a:rPr>
              <a:t>告诉</a:t>
            </a:r>
            <a:r>
              <a:rPr lang="en-US" altLang="zh-CN">
                <a:solidFill>
                  <a:schemeClr val="tx1"/>
                </a:solidFill>
                <a:latin typeface="+mn-ea"/>
              </a:rPr>
              <a:t>IoC</a:t>
            </a:r>
            <a:r>
              <a:rPr lang="zh-CN" altLang="en-US">
                <a:solidFill>
                  <a:schemeClr val="tx1"/>
                </a:solidFill>
                <a:latin typeface="+mn-ea"/>
              </a:rPr>
              <a:t>容器在首次请求时（</a:t>
            </a:r>
            <a:r>
              <a:rPr lang="zh-CN" altLang="en-US">
                <a:solidFill>
                  <a:schemeClr val="bg1">
                    <a:lumMod val="50000"/>
                  </a:schemeClr>
                </a:solidFill>
                <a:latin typeface="+mn-ea"/>
              </a:rPr>
              <a:t>而不是在启动时</a:t>
            </a:r>
            <a:r>
              <a:rPr lang="zh-CN" altLang="en-US">
                <a:solidFill>
                  <a:schemeClr val="tx1"/>
                </a:solidFill>
                <a:latin typeface="+mn-ea"/>
              </a:rPr>
              <a:t>）创建一个</a:t>
            </a:r>
            <a:r>
              <a:rPr lang="en-US" altLang="zh-CN">
                <a:solidFill>
                  <a:schemeClr val="tx1"/>
                </a:solidFill>
                <a:latin typeface="+mn-ea"/>
              </a:rPr>
              <a:t>bean</a:t>
            </a:r>
            <a:r>
              <a:rPr lang="zh-CN" altLang="en-US">
                <a:solidFill>
                  <a:schemeClr val="tx1"/>
                </a:solidFill>
                <a:latin typeface="+mn-ea"/>
              </a:rPr>
              <a:t>实例</a:t>
            </a:r>
            <a:endParaRPr lang="en-US" altLang="zh-CN">
              <a:solidFill>
                <a:schemeClr val="tx1"/>
              </a:solidFill>
              <a:latin typeface="+mn-ea"/>
            </a:endParaRPr>
          </a:p>
          <a:p>
            <a:r>
              <a:rPr lang="zh-CN" altLang="en-US" b="1">
                <a:solidFill>
                  <a:schemeClr val="tx1"/>
                </a:solidFill>
                <a:latin typeface="+mn-ea"/>
              </a:rPr>
              <a:t>两种方式：</a:t>
            </a:r>
            <a:endParaRPr lang="en-US" altLang="zh-CN" b="1">
              <a:solidFill>
                <a:schemeClr val="tx1"/>
              </a:solidFill>
              <a:latin typeface="+mn-ea"/>
            </a:endParaRPr>
          </a:p>
          <a:p>
            <a:r>
              <a:rPr lang="zh-CN" altLang="en-US" b="1">
                <a:solidFill>
                  <a:schemeClr val="tx1"/>
                </a:solidFill>
                <a:latin typeface="+mn-ea"/>
              </a:rPr>
              <a:t>单个</a:t>
            </a:r>
            <a:r>
              <a:rPr lang="en-US" altLang="zh-CN" b="1">
                <a:solidFill>
                  <a:schemeClr val="tx1"/>
                </a:solidFill>
                <a:latin typeface="+mn-ea"/>
              </a:rPr>
              <a:t>Bean</a:t>
            </a:r>
            <a:r>
              <a:rPr lang="zh-CN" altLang="en-US" b="1">
                <a:solidFill>
                  <a:schemeClr val="tx1"/>
                </a:solidFill>
                <a:latin typeface="+mn-ea"/>
              </a:rPr>
              <a:t>：</a:t>
            </a:r>
            <a:r>
              <a:rPr lang="en-US" altLang="zh-CN">
                <a:solidFill>
                  <a:schemeClr val="tx1"/>
                </a:solidFill>
                <a:latin typeface="+mn-ea"/>
              </a:rPr>
              <a:t>lazy-init=“true</a:t>
            </a:r>
            <a:r>
              <a:rPr lang="zh-CN" altLang="en-US">
                <a:solidFill>
                  <a:schemeClr val="tx1"/>
                </a:solidFill>
                <a:latin typeface="+mn-ea"/>
              </a:rPr>
              <a:t>”</a:t>
            </a:r>
            <a:endParaRPr lang="en-US" altLang="zh-CN">
              <a:solidFill>
                <a:schemeClr val="tx1"/>
              </a:solidFill>
              <a:latin typeface="+mn-ea"/>
            </a:endParaRPr>
          </a:p>
          <a:p>
            <a:r>
              <a:rPr lang="zh-CN" altLang="en-US" b="1">
                <a:solidFill>
                  <a:schemeClr val="tx1"/>
                </a:solidFill>
                <a:latin typeface="+mn-ea"/>
              </a:rPr>
              <a:t>整个容器：</a:t>
            </a:r>
            <a:r>
              <a:rPr lang="en-US" altLang="zh-CN">
                <a:solidFill>
                  <a:schemeClr val="tx1"/>
                </a:solidFill>
                <a:latin typeface="+mn-ea"/>
              </a:rPr>
              <a:t>default-lazy-init=</a:t>
            </a:r>
            <a:r>
              <a:rPr lang="zh-CN" altLang="en-US">
                <a:solidFill>
                  <a:schemeClr val="tx1"/>
                </a:solidFill>
                <a:latin typeface="+mn-ea"/>
              </a:rPr>
              <a:t>“</a:t>
            </a:r>
            <a:r>
              <a:rPr lang="en-US" altLang="zh-CN">
                <a:solidFill>
                  <a:schemeClr val="tx1"/>
                </a:solidFill>
                <a:latin typeface="+mn-ea"/>
              </a:rPr>
              <a:t>true</a:t>
            </a:r>
            <a:r>
              <a:rPr lang="zh-CN" altLang="en-US">
                <a:solidFill>
                  <a:schemeClr val="tx1"/>
                </a:solidFill>
                <a:latin typeface="+mn-ea"/>
              </a:rPr>
              <a:t>”</a:t>
            </a:r>
            <a:endParaRPr lang="en-US" altLang="zh-CN">
              <a:solidFill>
                <a:schemeClr val="tx1"/>
              </a:solidFill>
              <a:latin typeface="+mn-ea"/>
            </a:endParaRPr>
          </a:p>
          <a:p>
            <a:r>
              <a:rPr lang="zh-CN" altLang="en-US" b="1">
                <a:solidFill>
                  <a:schemeClr val="tx1"/>
                </a:solidFill>
                <a:latin typeface="+mn-ea"/>
              </a:rPr>
              <a:t>优点：</a:t>
            </a:r>
            <a:r>
              <a:rPr lang="zh-CN" altLang="en-US">
                <a:solidFill>
                  <a:schemeClr val="tx1"/>
                </a:solidFill>
                <a:latin typeface="+mn-ea"/>
              </a:rPr>
              <a:t>节省资源空间</a:t>
            </a:r>
            <a:endParaRPr lang="en-US" altLang="zh-CN">
              <a:solidFill>
                <a:schemeClr val="tx1"/>
              </a:solidFill>
              <a:latin typeface="+mn-ea"/>
            </a:endParaRPr>
          </a:p>
          <a:p>
            <a:r>
              <a:rPr lang="zh-CN" altLang="en-US" b="1">
                <a:solidFill>
                  <a:schemeClr val="tx1"/>
                </a:solidFill>
                <a:latin typeface="+mn-ea"/>
              </a:rPr>
              <a:t>缺点：</a:t>
            </a:r>
            <a:r>
              <a:rPr lang="zh-CN" altLang="en-US">
                <a:solidFill>
                  <a:schemeClr val="tx1"/>
                </a:solidFill>
                <a:latin typeface="+mn-ea"/>
              </a:rPr>
              <a:t>可能会导致某些操作响应时间增加</a:t>
            </a:r>
            <a:endParaRPr lang="en-US" altLang="zh-CN">
              <a:solidFill>
                <a:schemeClr val="tx1"/>
              </a:solidFill>
              <a:latin typeface="+mn-ea"/>
            </a:endParaRPr>
          </a:p>
        </p:txBody>
      </p:sp>
      <p:sp>
        <p:nvSpPr>
          <p:cNvPr id="7" name="矩形: 圆角 6">
            <a:extLst>
              <a:ext uri="{FF2B5EF4-FFF2-40B4-BE49-F238E27FC236}">
                <a16:creationId xmlns:a16="http://schemas.microsoft.com/office/drawing/2014/main" id="{D9E9C5AA-0227-4793-951F-02102758F74A}"/>
              </a:ext>
            </a:extLst>
          </p:cNvPr>
          <p:cNvSpPr/>
          <p:nvPr/>
        </p:nvSpPr>
        <p:spPr>
          <a:xfrm>
            <a:off x="6323860" y="1775534"/>
            <a:ext cx="5406501" cy="459902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chemeClr val="tx1"/>
                </a:solidFill>
                <a:latin typeface="+mn-ea"/>
              </a:rPr>
              <a:t>属性继承：</a:t>
            </a:r>
            <a:endParaRPr lang="en-US" altLang="zh-CN" b="1">
              <a:solidFill>
                <a:schemeClr val="tx1"/>
              </a:solidFill>
              <a:latin typeface="+mn-ea"/>
            </a:endParaRPr>
          </a:p>
          <a:p>
            <a:pPr marL="342900" indent="-342900">
              <a:buFont typeface="+mj-lt"/>
              <a:buAutoNum type="arabicPeriod"/>
            </a:pPr>
            <a:r>
              <a:rPr lang="zh-CN" altLang="en-US">
                <a:solidFill>
                  <a:schemeClr val="tx1"/>
                </a:solidFill>
                <a:latin typeface="+mn-ea"/>
              </a:rPr>
              <a:t>有些情况下，类与类之间因为继承关系，会继承父类的属性，这时候可以在配置</a:t>
            </a:r>
            <a:r>
              <a:rPr lang="en-US" altLang="zh-CN">
                <a:solidFill>
                  <a:schemeClr val="tx1"/>
                </a:solidFill>
                <a:latin typeface="+mn-ea"/>
              </a:rPr>
              <a:t>bean</a:t>
            </a:r>
            <a:r>
              <a:rPr lang="zh-CN" altLang="en-US">
                <a:solidFill>
                  <a:schemeClr val="tx1"/>
                </a:solidFill>
                <a:latin typeface="+mn-ea"/>
              </a:rPr>
              <a:t>时使用简便的方式注入，</a:t>
            </a:r>
            <a:r>
              <a:rPr lang="en-US" altLang="zh-CN">
                <a:solidFill>
                  <a:schemeClr val="tx1"/>
                </a:solidFill>
                <a:latin typeface="+mn-ea"/>
              </a:rPr>
              <a:t>abstract</a:t>
            </a:r>
            <a:r>
              <a:rPr lang="zh-CN" altLang="en-US">
                <a:solidFill>
                  <a:schemeClr val="tx1"/>
                </a:solidFill>
                <a:latin typeface="+mn-ea"/>
              </a:rPr>
              <a:t>表示这个</a:t>
            </a:r>
            <a:r>
              <a:rPr lang="en-US" altLang="zh-CN">
                <a:solidFill>
                  <a:schemeClr val="tx1"/>
                </a:solidFill>
                <a:latin typeface="+mn-ea"/>
              </a:rPr>
              <a:t>bean</a:t>
            </a:r>
            <a:r>
              <a:rPr lang="zh-CN" altLang="en-US">
                <a:solidFill>
                  <a:schemeClr val="tx1"/>
                </a:solidFill>
                <a:latin typeface="+mn-ea"/>
              </a:rPr>
              <a:t>不需要实例化</a:t>
            </a:r>
            <a:endParaRPr lang="en-US" altLang="zh-CN">
              <a:solidFill>
                <a:schemeClr val="tx1"/>
              </a:solidFill>
              <a:latin typeface="+mn-ea"/>
            </a:endParaRPr>
          </a:p>
          <a:p>
            <a:pPr marL="342900" indent="-342900">
              <a:buFont typeface="+mj-lt"/>
              <a:buAutoNum type="arabicPeriod"/>
            </a:pPr>
            <a:r>
              <a:rPr lang="zh-CN" altLang="en-US">
                <a:solidFill>
                  <a:schemeClr val="tx1"/>
                </a:solidFill>
                <a:latin typeface="+mn-ea"/>
              </a:rPr>
              <a:t>没有继承时，两个类仍然有共有属性，可以设置一个</a:t>
            </a:r>
            <a:r>
              <a:rPr lang="en-US" altLang="zh-CN">
                <a:solidFill>
                  <a:schemeClr val="tx1"/>
                </a:solidFill>
                <a:latin typeface="+mn-ea"/>
              </a:rPr>
              <a:t>bean</a:t>
            </a:r>
            <a:r>
              <a:rPr lang="zh-CN" altLang="en-US">
                <a:solidFill>
                  <a:schemeClr val="tx1"/>
                </a:solidFill>
                <a:latin typeface="+mn-ea"/>
              </a:rPr>
              <a:t>，</a:t>
            </a:r>
            <a:r>
              <a:rPr lang="zh-CN" altLang="en-US">
                <a:solidFill>
                  <a:schemeClr val="bg1">
                    <a:lumMod val="50000"/>
                  </a:schemeClr>
                </a:solidFill>
                <a:latin typeface="+mn-ea"/>
              </a:rPr>
              <a:t>该</a:t>
            </a:r>
            <a:r>
              <a:rPr lang="en-US" altLang="zh-CN">
                <a:solidFill>
                  <a:schemeClr val="bg1">
                    <a:lumMod val="50000"/>
                  </a:schemeClr>
                </a:solidFill>
                <a:latin typeface="+mn-ea"/>
              </a:rPr>
              <a:t>bean</a:t>
            </a:r>
            <a:r>
              <a:rPr lang="zh-CN" altLang="en-US">
                <a:solidFill>
                  <a:schemeClr val="bg1">
                    <a:lumMod val="50000"/>
                  </a:schemeClr>
                </a:solidFill>
                <a:latin typeface="+mn-ea"/>
              </a:rPr>
              <a:t>不去指定</a:t>
            </a:r>
            <a:r>
              <a:rPr lang="en-US" altLang="zh-CN">
                <a:solidFill>
                  <a:schemeClr val="bg1">
                    <a:lumMod val="50000"/>
                  </a:schemeClr>
                </a:solidFill>
                <a:latin typeface="+mn-ea"/>
              </a:rPr>
              <a:t>class</a:t>
            </a:r>
            <a:r>
              <a:rPr lang="zh-CN" altLang="en-US">
                <a:solidFill>
                  <a:schemeClr val="bg1">
                    <a:lumMod val="50000"/>
                  </a:schemeClr>
                </a:solidFill>
                <a:latin typeface="+mn-ea"/>
              </a:rPr>
              <a:t>元素</a:t>
            </a:r>
            <a:endParaRPr lang="en-US" altLang="zh-CN">
              <a:solidFill>
                <a:schemeClr val="bg1">
                  <a:lumMod val="50000"/>
                </a:schemeClr>
              </a:solidFill>
              <a:latin typeface="+mn-ea"/>
            </a:endParaRPr>
          </a:p>
          <a:p>
            <a:r>
              <a:rPr lang="en-US" altLang="zh-CN">
                <a:solidFill>
                  <a:schemeClr val="tx1"/>
                </a:solidFill>
                <a:latin typeface="+mn-ea"/>
              </a:rPr>
              <a:t>Spring Bean </a:t>
            </a:r>
            <a:r>
              <a:rPr lang="zh-CN" altLang="en-US">
                <a:solidFill>
                  <a:schemeClr val="tx1"/>
                </a:solidFill>
                <a:latin typeface="+mn-ea"/>
              </a:rPr>
              <a:t>定义的继承与 </a:t>
            </a:r>
            <a:r>
              <a:rPr lang="en-US" altLang="zh-CN">
                <a:solidFill>
                  <a:schemeClr val="tx1"/>
                </a:solidFill>
                <a:latin typeface="+mn-ea"/>
              </a:rPr>
              <a:t>Java </a:t>
            </a:r>
            <a:r>
              <a:rPr lang="zh-CN" altLang="en-US">
                <a:solidFill>
                  <a:schemeClr val="tx1"/>
                </a:solidFill>
                <a:latin typeface="+mn-ea"/>
              </a:rPr>
              <a:t>类的继承无关，但是继承的概念是一样的。可以定义一个父 </a:t>
            </a:r>
            <a:r>
              <a:rPr lang="en-US" altLang="zh-CN">
                <a:solidFill>
                  <a:schemeClr val="tx1"/>
                </a:solidFill>
                <a:latin typeface="+mn-ea"/>
              </a:rPr>
              <a:t>bean </a:t>
            </a:r>
            <a:r>
              <a:rPr lang="zh-CN" altLang="en-US">
                <a:solidFill>
                  <a:schemeClr val="tx1"/>
                </a:solidFill>
                <a:latin typeface="+mn-ea"/>
              </a:rPr>
              <a:t>作为模板，其他子 </a:t>
            </a:r>
            <a:r>
              <a:rPr lang="en-US" altLang="zh-CN">
                <a:solidFill>
                  <a:schemeClr val="tx1"/>
                </a:solidFill>
                <a:latin typeface="+mn-ea"/>
              </a:rPr>
              <a:t>bean </a:t>
            </a:r>
            <a:r>
              <a:rPr lang="zh-CN" altLang="en-US">
                <a:solidFill>
                  <a:schemeClr val="tx1"/>
                </a:solidFill>
                <a:latin typeface="+mn-ea"/>
              </a:rPr>
              <a:t>就可以从父 </a:t>
            </a:r>
            <a:r>
              <a:rPr lang="en-US" altLang="zh-CN">
                <a:solidFill>
                  <a:schemeClr val="tx1"/>
                </a:solidFill>
                <a:latin typeface="+mn-ea"/>
              </a:rPr>
              <a:t>bean </a:t>
            </a:r>
            <a:r>
              <a:rPr lang="zh-CN" altLang="en-US">
                <a:solidFill>
                  <a:schemeClr val="tx1"/>
                </a:solidFill>
                <a:latin typeface="+mn-ea"/>
              </a:rPr>
              <a:t>中继承所需的配置</a:t>
            </a:r>
          </a:p>
        </p:txBody>
      </p:sp>
    </p:spTree>
    <p:extLst>
      <p:ext uri="{BB962C8B-B14F-4D97-AF65-F5344CB8AC3E}">
        <p14:creationId xmlns:p14="http://schemas.microsoft.com/office/powerpoint/2010/main" val="2323939359"/>
      </p:ext>
    </p:extLst>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JDBC</a:t>
            </a:r>
            <a:endParaRPr lang="zh-cn"/>
          </a:p>
        </p:txBody>
      </p:sp>
      <p:graphicFrame>
        <p:nvGraphicFramePr>
          <p:cNvPr id="3" name="表格 3">
            <a:extLst>
              <a:ext uri="{FF2B5EF4-FFF2-40B4-BE49-F238E27FC236}">
                <a16:creationId xmlns:a16="http://schemas.microsoft.com/office/drawing/2014/main" id="{B5027C2A-4E1A-4655-8EF7-82CFDED94F39}"/>
              </a:ext>
            </a:extLst>
          </p:cNvPr>
          <p:cNvGraphicFramePr>
            <a:graphicFrameLocks noGrp="1"/>
          </p:cNvGraphicFramePr>
          <p:nvPr>
            <p:extLst>
              <p:ext uri="{D42A27DB-BD31-4B8C-83A1-F6EECF244321}">
                <p14:modId xmlns:p14="http://schemas.microsoft.com/office/powerpoint/2010/main" val="1956519372"/>
              </p:ext>
            </p:extLst>
          </p:nvPr>
        </p:nvGraphicFramePr>
        <p:xfrm>
          <a:off x="530761" y="2291289"/>
          <a:ext cx="4680083" cy="3615871"/>
        </p:xfrm>
        <a:graphic>
          <a:graphicData uri="http://schemas.openxmlformats.org/drawingml/2006/table">
            <a:tbl>
              <a:tblPr firstRow="1" bandRow="1">
                <a:tableStyleId>{F5AB1C69-6EDB-4FF4-983F-18BD219EF322}</a:tableStyleId>
              </a:tblPr>
              <a:tblGrid>
                <a:gridCol w="2682607">
                  <a:extLst>
                    <a:ext uri="{9D8B030D-6E8A-4147-A177-3AD203B41FA5}">
                      <a16:colId xmlns:a16="http://schemas.microsoft.com/office/drawing/2014/main" val="2426593197"/>
                    </a:ext>
                  </a:extLst>
                </a:gridCol>
                <a:gridCol w="1127464">
                  <a:extLst>
                    <a:ext uri="{9D8B030D-6E8A-4147-A177-3AD203B41FA5}">
                      <a16:colId xmlns:a16="http://schemas.microsoft.com/office/drawing/2014/main" val="935902270"/>
                    </a:ext>
                  </a:extLst>
                </a:gridCol>
                <a:gridCol w="870012">
                  <a:extLst>
                    <a:ext uri="{9D8B030D-6E8A-4147-A177-3AD203B41FA5}">
                      <a16:colId xmlns:a16="http://schemas.microsoft.com/office/drawing/2014/main" val="4286382100"/>
                    </a:ext>
                  </a:extLst>
                </a:gridCol>
              </a:tblGrid>
              <a:tr h="378862">
                <a:tc>
                  <a:txBody>
                    <a:bodyPr/>
                    <a:lstStyle/>
                    <a:p>
                      <a:r>
                        <a:rPr lang="zh-CN" altLang="en-US" sz="1200">
                          <a:solidFill>
                            <a:schemeClr val="tx1"/>
                          </a:solidFill>
                          <a:latin typeface="+mn-ea"/>
                          <a:ea typeface="+mn-ea"/>
                        </a:rPr>
                        <a:t>行为</a:t>
                      </a:r>
                    </a:p>
                  </a:txBody>
                  <a:tcPr/>
                </a:tc>
                <a:tc>
                  <a:txBody>
                    <a:bodyPr/>
                    <a:lstStyle/>
                    <a:p>
                      <a:r>
                        <a:rPr lang="en-US" altLang="zh-CN" sz="1200">
                          <a:solidFill>
                            <a:schemeClr val="tx1"/>
                          </a:solidFill>
                          <a:latin typeface="+mn-ea"/>
                          <a:ea typeface="+mn-ea"/>
                        </a:rPr>
                        <a:t>Spring</a:t>
                      </a:r>
                      <a:endParaRPr lang="zh-CN" altLang="en-US" sz="1200">
                        <a:solidFill>
                          <a:schemeClr val="tx1"/>
                        </a:solidFill>
                        <a:latin typeface="+mn-ea"/>
                        <a:ea typeface="+mn-ea"/>
                      </a:endParaRPr>
                    </a:p>
                  </a:txBody>
                  <a:tcPr/>
                </a:tc>
                <a:tc>
                  <a:txBody>
                    <a:bodyPr/>
                    <a:lstStyle/>
                    <a:p>
                      <a:r>
                        <a:rPr lang="zh-CN" altLang="en-US" sz="1200">
                          <a:solidFill>
                            <a:schemeClr val="tx1"/>
                          </a:solidFill>
                          <a:latin typeface="+mn-ea"/>
                          <a:ea typeface="+mn-ea"/>
                        </a:rPr>
                        <a:t>用户</a:t>
                      </a:r>
                    </a:p>
                  </a:txBody>
                  <a:tcPr/>
                </a:tc>
                <a:extLst>
                  <a:ext uri="{0D108BD9-81ED-4DB2-BD59-A6C34878D82A}">
                    <a16:rowId xmlns:a16="http://schemas.microsoft.com/office/drawing/2014/main" val="2853601423"/>
                  </a:ext>
                </a:extLst>
              </a:tr>
              <a:tr h="0">
                <a:tc>
                  <a:txBody>
                    <a:bodyPr/>
                    <a:lstStyle/>
                    <a:p>
                      <a:r>
                        <a:rPr lang="zh-CN" altLang="en-US" sz="1200">
                          <a:latin typeface="+mn-ea"/>
                          <a:ea typeface="+mn-ea"/>
                        </a:rPr>
                        <a:t>定义连接参数</a:t>
                      </a:r>
                    </a:p>
                  </a:txBody>
                  <a:tcPr/>
                </a:tc>
                <a:tc>
                  <a:txBody>
                    <a:bodyPr/>
                    <a:lstStyle/>
                    <a:p>
                      <a:endParaRPr lang="zh-CN" altLang="en-US" sz="1200">
                        <a:latin typeface="+mn-ea"/>
                        <a:ea typeface="+mn-ea"/>
                      </a:endParaRPr>
                    </a:p>
                  </a:txBody>
                  <a:tcPr/>
                </a:tc>
                <a:tc>
                  <a:txBody>
                    <a:bodyPr/>
                    <a:lstStyle/>
                    <a:p>
                      <a:r>
                        <a:rPr lang="en-US" altLang="zh-CN" sz="1200">
                          <a:latin typeface="+mn-ea"/>
                          <a:ea typeface="+mn-ea"/>
                        </a:rPr>
                        <a:t>X</a:t>
                      </a:r>
                      <a:endParaRPr lang="zh-CN" altLang="en-US" sz="1200">
                        <a:latin typeface="+mn-ea"/>
                        <a:ea typeface="+mn-ea"/>
                      </a:endParaRPr>
                    </a:p>
                  </a:txBody>
                  <a:tcPr/>
                </a:tc>
                <a:extLst>
                  <a:ext uri="{0D108BD9-81ED-4DB2-BD59-A6C34878D82A}">
                    <a16:rowId xmlns:a16="http://schemas.microsoft.com/office/drawing/2014/main" val="1310359107"/>
                  </a:ext>
                </a:extLst>
              </a:tr>
              <a:tr h="317596">
                <a:tc>
                  <a:txBody>
                    <a:bodyPr/>
                    <a:lstStyle/>
                    <a:p>
                      <a:r>
                        <a:rPr lang="zh-CN" altLang="en-US" sz="1200">
                          <a:latin typeface="+mn-ea"/>
                          <a:ea typeface="+mn-ea"/>
                        </a:rPr>
                        <a:t>打开连接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803871945"/>
                  </a:ext>
                </a:extLst>
              </a:tr>
              <a:tr h="317596">
                <a:tc>
                  <a:txBody>
                    <a:bodyPr/>
                    <a:lstStyle/>
                    <a:p>
                      <a:r>
                        <a:rPr lang="zh-CN" altLang="en-US" sz="1200">
                          <a:latin typeface="+mn-ea"/>
                          <a:ea typeface="+mn-ea"/>
                        </a:rPr>
                        <a:t>指定</a:t>
                      </a:r>
                      <a:r>
                        <a:rPr lang="en-US" altLang="zh-CN" sz="1200">
                          <a:latin typeface="+mn-ea"/>
                          <a:ea typeface="+mn-ea"/>
                        </a:rPr>
                        <a:t>SQL</a:t>
                      </a:r>
                      <a:r>
                        <a:rPr lang="zh-CN" altLang="en-US" sz="1200">
                          <a:latin typeface="+mn-ea"/>
                          <a:ea typeface="+mn-ea"/>
                        </a:rPr>
                        <a:t>语句</a:t>
                      </a:r>
                    </a:p>
                  </a:txBody>
                  <a:tcPr/>
                </a:tc>
                <a:tc>
                  <a:txBody>
                    <a:bodyPr/>
                    <a:lstStyle/>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extLst>
                  <a:ext uri="{0D108BD9-81ED-4DB2-BD59-A6C34878D82A}">
                    <a16:rowId xmlns:a16="http://schemas.microsoft.com/office/drawing/2014/main" val="1714514174"/>
                  </a:ext>
                </a:extLst>
              </a:tr>
              <a:tr h="338461">
                <a:tc>
                  <a:txBody>
                    <a:bodyPr/>
                    <a:lstStyle/>
                    <a:p>
                      <a:r>
                        <a:rPr lang="zh-CN" altLang="en-US" sz="1200">
                          <a:latin typeface="+mn-ea"/>
                          <a:ea typeface="+mn-ea"/>
                        </a:rPr>
                        <a:t>声明参数并提供参数值</a:t>
                      </a:r>
                    </a:p>
                  </a:txBody>
                  <a:tcPr/>
                </a:tc>
                <a:tc>
                  <a:txBody>
                    <a:bodyPr/>
                    <a:lstStyle/>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extLst>
                  <a:ext uri="{0D108BD9-81ED-4DB2-BD59-A6C34878D82A}">
                    <a16:rowId xmlns:a16="http://schemas.microsoft.com/office/drawing/2014/main" val="4159519153"/>
                  </a:ext>
                </a:extLst>
              </a:tr>
              <a:tr h="338461">
                <a:tc>
                  <a:txBody>
                    <a:bodyPr/>
                    <a:lstStyle/>
                    <a:p>
                      <a:r>
                        <a:rPr lang="zh-CN" altLang="en-US" sz="1200">
                          <a:latin typeface="+mn-ea"/>
                          <a:ea typeface="+mn-ea"/>
                        </a:rPr>
                        <a:t>准备并执行该语句</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1799038936"/>
                  </a:ext>
                </a:extLst>
              </a:tr>
              <a:tr h="338461">
                <a:tc>
                  <a:txBody>
                    <a:bodyPr/>
                    <a:lstStyle/>
                    <a:p>
                      <a:r>
                        <a:rPr lang="zh-CN" altLang="en-US" sz="1200">
                          <a:latin typeface="+mn-ea"/>
                          <a:ea typeface="+mn-ea"/>
                        </a:rPr>
                        <a:t>设置循环以遍历结果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670011573"/>
                  </a:ext>
                </a:extLst>
              </a:tr>
              <a:tr h="338461">
                <a:tc>
                  <a:txBody>
                    <a:bodyPr/>
                    <a:lstStyle/>
                    <a:p>
                      <a:r>
                        <a:rPr lang="zh-CN" altLang="en-US" sz="1200">
                          <a:latin typeface="+mn-ea"/>
                          <a:ea typeface="+mn-ea"/>
                        </a:rPr>
                        <a:t>进行每次迭代的工作</a:t>
                      </a:r>
                    </a:p>
                  </a:txBody>
                  <a:tcPr/>
                </a:tc>
                <a:tc>
                  <a:txBody>
                    <a:bodyPr/>
                    <a:lstStyle/>
                    <a:p>
                      <a:endParaRPr lang="zh-CN" altLang="en-US" sz="120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extLst>
                  <a:ext uri="{0D108BD9-81ED-4DB2-BD59-A6C34878D82A}">
                    <a16:rowId xmlns:a16="http://schemas.microsoft.com/office/drawing/2014/main" val="1607889480"/>
                  </a:ext>
                </a:extLst>
              </a:tr>
              <a:tr h="317596">
                <a:tc>
                  <a:txBody>
                    <a:bodyPr/>
                    <a:lstStyle/>
                    <a:p>
                      <a:r>
                        <a:rPr lang="zh-CN" altLang="en-US" sz="1200">
                          <a:latin typeface="+mn-ea"/>
                          <a:ea typeface="+mn-ea"/>
                        </a:rPr>
                        <a:t>处理任何异常</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2220174451"/>
                  </a:ext>
                </a:extLst>
              </a:tr>
              <a:tr h="317596">
                <a:tc>
                  <a:txBody>
                    <a:bodyPr/>
                    <a:lstStyle/>
                    <a:p>
                      <a:r>
                        <a:rPr lang="zh-CN" altLang="en-US" sz="1200">
                          <a:latin typeface="+mn-ea"/>
                          <a:ea typeface="+mn-ea"/>
                        </a:rPr>
                        <a:t>处理交易</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519230979"/>
                  </a:ext>
                </a:extLst>
              </a:tr>
              <a:tr h="338461">
                <a:tc>
                  <a:txBody>
                    <a:bodyPr/>
                    <a:lstStyle/>
                    <a:p>
                      <a:r>
                        <a:rPr lang="zh-CN" altLang="en-US" sz="1200">
                          <a:latin typeface="+mn-ea"/>
                          <a:ea typeface="+mn-ea"/>
                        </a:rPr>
                        <a:t>关闭连接，语句和结果集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mn-ea"/>
                          <a:ea typeface="+mn-ea"/>
                        </a:rPr>
                        <a:t>X</a:t>
                      </a:r>
                      <a:endParaRPr lang="zh-CN" altLang="en-US" sz="1200">
                        <a:latin typeface="+mn-ea"/>
                        <a:ea typeface="+mn-ea"/>
                      </a:endParaRPr>
                    </a:p>
                  </a:txBody>
                  <a:tcPr/>
                </a:tc>
                <a:tc>
                  <a:txBody>
                    <a:bodyPr/>
                    <a:lstStyle/>
                    <a:p>
                      <a:endParaRPr lang="zh-CN" altLang="en-US" sz="1200">
                        <a:latin typeface="+mn-ea"/>
                        <a:ea typeface="+mn-ea"/>
                      </a:endParaRPr>
                    </a:p>
                  </a:txBody>
                  <a:tcPr/>
                </a:tc>
                <a:extLst>
                  <a:ext uri="{0D108BD9-81ED-4DB2-BD59-A6C34878D82A}">
                    <a16:rowId xmlns:a16="http://schemas.microsoft.com/office/drawing/2014/main" val="163088538"/>
                  </a:ext>
                </a:extLst>
              </a:tr>
            </a:tbl>
          </a:graphicData>
        </a:graphic>
      </p:graphicFrame>
      <p:sp>
        <p:nvSpPr>
          <p:cNvPr id="6" name="矩形: 圆角 5">
            <a:extLst>
              <a:ext uri="{FF2B5EF4-FFF2-40B4-BE49-F238E27FC236}">
                <a16:creationId xmlns:a16="http://schemas.microsoft.com/office/drawing/2014/main" id="{B7C2A55F-8EB7-4F6C-BCBD-2E01C0FF4569}"/>
              </a:ext>
            </a:extLst>
          </p:cNvPr>
          <p:cNvSpPr/>
          <p:nvPr/>
        </p:nvSpPr>
        <p:spPr>
          <a:xfrm>
            <a:off x="530761" y="1484084"/>
            <a:ext cx="4611879" cy="71404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chemeClr val="tx1"/>
                </a:solidFill>
                <a:latin typeface="+mn-ea"/>
              </a:rPr>
              <a:t>JdbcTemplate</a:t>
            </a:r>
            <a:r>
              <a:rPr lang="zh-CN" altLang="en-US" sz="1400">
                <a:solidFill>
                  <a:schemeClr val="tx1"/>
                </a:solidFill>
                <a:latin typeface="+mn-ea"/>
              </a:rPr>
              <a:t>是经典且最受欢迎的</a:t>
            </a:r>
            <a:r>
              <a:rPr lang="en-US" altLang="zh-CN" sz="1400">
                <a:solidFill>
                  <a:schemeClr val="tx1"/>
                </a:solidFill>
                <a:latin typeface="+mn-ea"/>
              </a:rPr>
              <a:t>Spring JDBC</a:t>
            </a:r>
            <a:r>
              <a:rPr lang="zh-CN" altLang="en-US" sz="1400">
                <a:solidFill>
                  <a:schemeClr val="tx1"/>
                </a:solidFill>
                <a:latin typeface="+mn-ea"/>
              </a:rPr>
              <a:t>方法</a:t>
            </a:r>
          </a:p>
        </p:txBody>
      </p:sp>
      <p:pic>
        <p:nvPicPr>
          <p:cNvPr id="10" name="图片 9">
            <a:extLst>
              <a:ext uri="{FF2B5EF4-FFF2-40B4-BE49-F238E27FC236}">
                <a16:creationId xmlns:a16="http://schemas.microsoft.com/office/drawing/2014/main" id="{365BABA2-E2A0-41EB-B7F4-A1BDBC4B52B3}"/>
              </a:ext>
            </a:extLst>
          </p:cNvPr>
          <p:cNvPicPr>
            <a:picLocks noChangeAspect="1"/>
          </p:cNvPicPr>
          <p:nvPr/>
        </p:nvPicPr>
        <p:blipFill>
          <a:blip r:embed="rId3"/>
          <a:stretch>
            <a:fillRect/>
          </a:stretch>
        </p:blipFill>
        <p:spPr>
          <a:xfrm>
            <a:off x="6783525" y="2412440"/>
            <a:ext cx="3793160" cy="3084274"/>
          </a:xfrm>
          <a:prstGeom prst="rect">
            <a:avLst/>
          </a:prstGeom>
        </p:spPr>
      </p:pic>
      <p:sp>
        <p:nvSpPr>
          <p:cNvPr id="11" name="矩形: 圆角 10">
            <a:extLst>
              <a:ext uri="{FF2B5EF4-FFF2-40B4-BE49-F238E27FC236}">
                <a16:creationId xmlns:a16="http://schemas.microsoft.com/office/drawing/2014/main" id="{5D6D2098-E0A5-45FD-8A4C-7CEC60CA61B2}"/>
              </a:ext>
            </a:extLst>
          </p:cNvPr>
          <p:cNvSpPr/>
          <p:nvPr/>
        </p:nvSpPr>
        <p:spPr>
          <a:xfrm>
            <a:off x="530759" y="6016525"/>
            <a:ext cx="4611879" cy="71606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chemeClr val="tx1"/>
                </a:solidFill>
                <a:latin typeface="+mn-ea"/>
              </a:rPr>
              <a:t>Spring</a:t>
            </a:r>
            <a:r>
              <a:rPr lang="zh-CN" altLang="en-US" sz="1400">
                <a:solidFill>
                  <a:schemeClr val="tx1"/>
                </a:solidFill>
                <a:latin typeface="+mn-ea"/>
              </a:rPr>
              <a:t>框架负责所有可能使</a:t>
            </a:r>
            <a:r>
              <a:rPr lang="en-US" altLang="zh-CN" sz="1400">
                <a:solidFill>
                  <a:schemeClr val="tx1"/>
                </a:solidFill>
                <a:latin typeface="+mn-ea"/>
              </a:rPr>
              <a:t>JDBC</a:t>
            </a:r>
            <a:r>
              <a:rPr lang="zh-CN" altLang="en-US" sz="1400">
                <a:solidFill>
                  <a:schemeClr val="tx1"/>
                </a:solidFill>
                <a:latin typeface="+mn-ea"/>
              </a:rPr>
              <a:t>成为乏味的</a:t>
            </a:r>
            <a:r>
              <a:rPr lang="en-US" altLang="zh-CN" sz="1400">
                <a:solidFill>
                  <a:schemeClr val="tx1"/>
                </a:solidFill>
                <a:latin typeface="+mn-ea"/>
              </a:rPr>
              <a:t>API</a:t>
            </a:r>
            <a:r>
              <a:rPr lang="zh-CN" altLang="en-US" sz="1400">
                <a:solidFill>
                  <a:schemeClr val="tx1"/>
                </a:solidFill>
                <a:latin typeface="+mn-ea"/>
              </a:rPr>
              <a:t>的低级细节。</a:t>
            </a:r>
          </a:p>
        </p:txBody>
      </p:sp>
      <p:sp>
        <p:nvSpPr>
          <p:cNvPr id="12" name="矩形: 圆角 11">
            <a:extLst>
              <a:ext uri="{FF2B5EF4-FFF2-40B4-BE49-F238E27FC236}">
                <a16:creationId xmlns:a16="http://schemas.microsoft.com/office/drawing/2014/main" id="{9EA12861-71DB-4059-B899-8C35D549D0C3}"/>
              </a:ext>
            </a:extLst>
          </p:cNvPr>
          <p:cNvSpPr/>
          <p:nvPr/>
        </p:nvSpPr>
        <p:spPr>
          <a:xfrm>
            <a:off x="6374166" y="1508652"/>
            <a:ext cx="4611879" cy="71404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使用时</a:t>
            </a:r>
            <a:r>
              <a:rPr lang="en-US" altLang="zh-CN" sz="1400">
                <a:solidFill>
                  <a:schemeClr val="tx1"/>
                </a:solidFill>
                <a:latin typeface="+mn-ea"/>
              </a:rPr>
              <a:t>XML</a:t>
            </a:r>
            <a:r>
              <a:rPr lang="zh-CN" altLang="en-US" sz="1400">
                <a:solidFill>
                  <a:schemeClr val="tx1"/>
                </a:solidFill>
                <a:latin typeface="+mn-ea"/>
              </a:rPr>
              <a:t>配置示例</a:t>
            </a:r>
          </a:p>
        </p:txBody>
      </p:sp>
      <p:pic>
        <p:nvPicPr>
          <p:cNvPr id="14" name="图片 13">
            <a:extLst>
              <a:ext uri="{FF2B5EF4-FFF2-40B4-BE49-F238E27FC236}">
                <a16:creationId xmlns:a16="http://schemas.microsoft.com/office/drawing/2014/main" id="{4F1486F6-8262-4DB7-9D86-1D3F0C480C06}"/>
              </a:ext>
            </a:extLst>
          </p:cNvPr>
          <p:cNvPicPr>
            <a:picLocks noChangeAspect="1"/>
          </p:cNvPicPr>
          <p:nvPr/>
        </p:nvPicPr>
        <p:blipFill>
          <a:blip r:embed="rId4"/>
          <a:stretch>
            <a:fillRect/>
          </a:stretch>
        </p:blipFill>
        <p:spPr>
          <a:xfrm>
            <a:off x="6374166" y="6093480"/>
            <a:ext cx="5579205" cy="327688"/>
          </a:xfrm>
          <a:prstGeom prst="rect">
            <a:avLst/>
          </a:prstGeom>
        </p:spPr>
      </p:pic>
      <p:sp>
        <p:nvSpPr>
          <p:cNvPr id="15" name="矩形: 圆角 14">
            <a:extLst>
              <a:ext uri="{FF2B5EF4-FFF2-40B4-BE49-F238E27FC236}">
                <a16:creationId xmlns:a16="http://schemas.microsoft.com/office/drawing/2014/main" id="{7535602C-7BD3-4A9D-B0E3-4BA25754A42F}"/>
              </a:ext>
            </a:extLst>
          </p:cNvPr>
          <p:cNvSpPr/>
          <p:nvPr/>
        </p:nvSpPr>
        <p:spPr>
          <a:xfrm>
            <a:off x="6651843" y="5628753"/>
            <a:ext cx="4611879" cy="32768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查询操作：</a:t>
            </a:r>
          </a:p>
        </p:txBody>
      </p:sp>
    </p:spTree>
    <p:extLst>
      <p:ext uri="{BB962C8B-B14F-4D97-AF65-F5344CB8AC3E}">
        <p14:creationId xmlns:p14="http://schemas.microsoft.com/office/powerpoint/2010/main" val="67065728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1+#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AOP</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6906827" y="1557183"/>
            <a:ext cx="2148397" cy="5838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AOP</a:t>
            </a:r>
            <a:r>
              <a:rPr lang="zh-CN" altLang="en-US"/>
              <a:t>中的相关术语</a:t>
            </a:r>
          </a:p>
        </p:txBody>
      </p:sp>
      <p:graphicFrame>
        <p:nvGraphicFramePr>
          <p:cNvPr id="3" name="表格 3">
            <a:extLst>
              <a:ext uri="{FF2B5EF4-FFF2-40B4-BE49-F238E27FC236}">
                <a16:creationId xmlns:a16="http://schemas.microsoft.com/office/drawing/2014/main" id="{81D6B0E0-74DE-44CA-A4B2-5A3C8E661775}"/>
              </a:ext>
            </a:extLst>
          </p:cNvPr>
          <p:cNvGraphicFramePr>
            <a:graphicFrameLocks noGrp="1"/>
          </p:cNvGraphicFramePr>
          <p:nvPr>
            <p:extLst>
              <p:ext uri="{D42A27DB-BD31-4B8C-83A1-F6EECF244321}">
                <p14:modId xmlns:p14="http://schemas.microsoft.com/office/powerpoint/2010/main" val="1914257704"/>
              </p:ext>
            </p:extLst>
          </p:nvPr>
        </p:nvGraphicFramePr>
        <p:xfrm>
          <a:off x="4678533" y="2256847"/>
          <a:ext cx="6929514" cy="4424277"/>
        </p:xfrm>
        <a:graphic>
          <a:graphicData uri="http://schemas.openxmlformats.org/drawingml/2006/table">
            <a:tbl>
              <a:tblPr firstRow="1" bandRow="1">
                <a:tableStyleId>{F5AB1C69-6EDB-4FF4-983F-18BD219EF322}</a:tableStyleId>
              </a:tblPr>
              <a:tblGrid>
                <a:gridCol w="1831612">
                  <a:extLst>
                    <a:ext uri="{9D8B030D-6E8A-4147-A177-3AD203B41FA5}">
                      <a16:colId xmlns:a16="http://schemas.microsoft.com/office/drawing/2014/main" val="2892884425"/>
                    </a:ext>
                  </a:extLst>
                </a:gridCol>
                <a:gridCol w="5097902">
                  <a:extLst>
                    <a:ext uri="{9D8B030D-6E8A-4147-A177-3AD203B41FA5}">
                      <a16:colId xmlns:a16="http://schemas.microsoft.com/office/drawing/2014/main" val="987983713"/>
                    </a:ext>
                  </a:extLst>
                </a:gridCol>
              </a:tblGrid>
              <a:tr h="367319">
                <a:tc>
                  <a:txBody>
                    <a:bodyPr/>
                    <a:lstStyle/>
                    <a:p>
                      <a:r>
                        <a:rPr lang="zh-CN" altLang="en-US" sz="1400">
                          <a:solidFill>
                            <a:schemeClr val="tx1"/>
                          </a:solidFill>
                          <a:latin typeface="+mn-ea"/>
                          <a:ea typeface="+mn-ea"/>
                        </a:rPr>
                        <a:t>名称</a:t>
                      </a:r>
                    </a:p>
                  </a:txBody>
                  <a:tcPr/>
                </a:tc>
                <a:tc>
                  <a:txBody>
                    <a:bodyPr/>
                    <a:lstStyle/>
                    <a:p>
                      <a:r>
                        <a:rPr lang="zh-CN" altLang="en-US" sz="1400">
                          <a:solidFill>
                            <a:schemeClr val="tx1"/>
                          </a:solidFill>
                          <a:latin typeface="+mn-ea"/>
                          <a:ea typeface="+mn-ea"/>
                        </a:rPr>
                        <a:t>描述</a:t>
                      </a:r>
                    </a:p>
                  </a:txBody>
                  <a:tcPr/>
                </a:tc>
                <a:extLst>
                  <a:ext uri="{0D108BD9-81ED-4DB2-BD59-A6C34878D82A}">
                    <a16:rowId xmlns:a16="http://schemas.microsoft.com/office/drawing/2014/main" val="1530589256"/>
                  </a:ext>
                </a:extLst>
              </a:tr>
              <a:tr h="367319">
                <a:tc>
                  <a:txBody>
                    <a:bodyPr/>
                    <a:lstStyle/>
                    <a:p>
                      <a:r>
                        <a:rPr lang="en-US" altLang="zh-CN" sz="1400">
                          <a:latin typeface="+mn-ea"/>
                          <a:ea typeface="+mn-ea"/>
                        </a:rPr>
                        <a:t>Aspect(</a:t>
                      </a:r>
                      <a:r>
                        <a:rPr lang="zh-CN" altLang="en-US" sz="1400">
                          <a:latin typeface="+mn-ea"/>
                          <a:ea typeface="+mn-ea"/>
                        </a:rPr>
                        <a:t>切面</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涉及多个类别的关注点的模块化，是切入点和通知</a:t>
                      </a:r>
                      <a:r>
                        <a:rPr lang="en-US" altLang="zh-CN" sz="1400">
                          <a:latin typeface="+mn-ea"/>
                          <a:ea typeface="+mn-ea"/>
                        </a:rPr>
                        <a:t>(</a:t>
                      </a:r>
                      <a:r>
                        <a:rPr lang="zh-CN" altLang="en-US" sz="1400">
                          <a:latin typeface="+mn-ea"/>
                          <a:ea typeface="+mn-ea"/>
                        </a:rPr>
                        <a:t>位于切面类中</a:t>
                      </a:r>
                      <a:r>
                        <a:rPr lang="en-US" altLang="zh-CN" sz="1400">
                          <a:latin typeface="+mn-ea"/>
                          <a:ea typeface="+mn-ea"/>
                        </a:rPr>
                        <a:t>)</a:t>
                      </a:r>
                      <a:r>
                        <a:rPr lang="zh-CN" altLang="en-US" sz="1400">
                          <a:latin typeface="+mn-ea"/>
                          <a:ea typeface="+mn-ea"/>
                        </a:rPr>
                        <a:t>的结合</a:t>
                      </a:r>
                      <a:endParaRPr lang="zh-CN" altLang="en-US" sz="1400">
                        <a:solidFill>
                          <a:schemeClr val="tx1"/>
                        </a:solidFill>
                        <a:latin typeface="+mn-ea"/>
                        <a:ea typeface="+mn-ea"/>
                      </a:endParaRPr>
                    </a:p>
                  </a:txBody>
                  <a:tcPr/>
                </a:tc>
                <a:extLst>
                  <a:ext uri="{0D108BD9-81ED-4DB2-BD59-A6C34878D82A}">
                    <a16:rowId xmlns:a16="http://schemas.microsoft.com/office/drawing/2014/main" val="843497671"/>
                  </a:ext>
                </a:extLst>
              </a:tr>
              <a:tr h="367319">
                <a:tc>
                  <a:txBody>
                    <a:bodyPr/>
                    <a:lstStyle/>
                    <a:p>
                      <a:r>
                        <a:rPr lang="en-US" altLang="zh-CN" sz="1400">
                          <a:latin typeface="+mn-ea"/>
                          <a:ea typeface="+mn-ea"/>
                        </a:rPr>
                        <a:t>Join point(</a:t>
                      </a:r>
                      <a:r>
                        <a:rPr lang="zh-CN" altLang="en-US" sz="1400">
                          <a:latin typeface="+mn-ea"/>
                          <a:ea typeface="+mn-ea"/>
                        </a:rPr>
                        <a:t>连接点</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所谓连接点指的是那些被拦截到的点，在</a:t>
                      </a:r>
                      <a:r>
                        <a:rPr lang="en-US" altLang="zh-CN" sz="1400">
                          <a:latin typeface="+mn-ea"/>
                          <a:ea typeface="+mn-ea"/>
                        </a:rPr>
                        <a:t>spring</a:t>
                      </a:r>
                      <a:r>
                        <a:rPr lang="zh-CN" altLang="en-US" sz="1400">
                          <a:latin typeface="+mn-ea"/>
                          <a:ea typeface="+mn-ea"/>
                        </a:rPr>
                        <a:t>中，这些点指的是方法</a:t>
                      </a:r>
                      <a:endParaRPr lang="zh-CN" altLang="en-US" sz="1400">
                        <a:solidFill>
                          <a:schemeClr val="tx1"/>
                        </a:solidFill>
                        <a:latin typeface="+mn-ea"/>
                        <a:ea typeface="+mn-ea"/>
                      </a:endParaRPr>
                    </a:p>
                  </a:txBody>
                  <a:tcPr/>
                </a:tc>
                <a:extLst>
                  <a:ext uri="{0D108BD9-81ED-4DB2-BD59-A6C34878D82A}">
                    <a16:rowId xmlns:a16="http://schemas.microsoft.com/office/drawing/2014/main" val="3816273717"/>
                  </a:ext>
                </a:extLst>
              </a:tr>
              <a:tr h="513240">
                <a:tc>
                  <a:txBody>
                    <a:bodyPr/>
                    <a:lstStyle/>
                    <a:p>
                      <a:r>
                        <a:rPr lang="en-US" altLang="zh-CN" sz="1400">
                          <a:latin typeface="+mn-ea"/>
                          <a:ea typeface="+mn-ea"/>
                        </a:rPr>
                        <a:t>Advice(</a:t>
                      </a:r>
                      <a:r>
                        <a:rPr lang="zh-CN" altLang="en-US" sz="1400">
                          <a:latin typeface="+mn-ea"/>
                          <a:ea typeface="+mn-ea"/>
                        </a:rPr>
                        <a:t>通知</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所谓通知指拦截到</a:t>
                      </a:r>
                      <a:r>
                        <a:rPr lang="en-US" altLang="zh-CN" sz="1400">
                          <a:latin typeface="+mn-ea"/>
                          <a:ea typeface="+mn-ea"/>
                        </a:rPr>
                        <a:t>Joinpoint</a:t>
                      </a:r>
                      <a:r>
                        <a:rPr lang="zh-CN" altLang="en-US" sz="1400">
                          <a:latin typeface="+mn-ea"/>
                          <a:ea typeface="+mn-ea"/>
                        </a:rPr>
                        <a:t>之后所要做的事情就是通知，通知分为前置通知，后置通知，异常通知，最终通知，环绕通知</a:t>
                      </a:r>
                      <a:r>
                        <a:rPr lang="en-US" altLang="zh-CN" sz="1400">
                          <a:latin typeface="+mn-ea"/>
                          <a:ea typeface="+mn-ea"/>
                        </a:rPr>
                        <a:t>(</a:t>
                      </a:r>
                      <a:r>
                        <a:rPr lang="zh-CN" altLang="en-US" sz="1400">
                          <a:latin typeface="+mn-ea"/>
                          <a:ea typeface="+mn-ea"/>
                        </a:rPr>
                        <a:t>切面要完成的功能</a:t>
                      </a:r>
                      <a:r>
                        <a:rPr lang="en-US" altLang="zh-CN" sz="1400">
                          <a:latin typeface="+mn-ea"/>
                          <a:ea typeface="+mn-ea"/>
                        </a:rPr>
                        <a:t>)</a:t>
                      </a:r>
                      <a:endParaRPr lang="zh-CN" altLang="en-US" sz="1400">
                        <a:solidFill>
                          <a:schemeClr val="tx1"/>
                        </a:solidFill>
                        <a:latin typeface="+mn-ea"/>
                        <a:ea typeface="+mn-ea"/>
                      </a:endParaRPr>
                    </a:p>
                  </a:txBody>
                  <a:tcPr/>
                </a:tc>
                <a:extLst>
                  <a:ext uri="{0D108BD9-81ED-4DB2-BD59-A6C34878D82A}">
                    <a16:rowId xmlns:a16="http://schemas.microsoft.com/office/drawing/2014/main" val="1183905857"/>
                  </a:ext>
                </a:extLst>
              </a:tr>
              <a:tr h="367319">
                <a:tc>
                  <a:txBody>
                    <a:bodyPr/>
                    <a:lstStyle/>
                    <a:p>
                      <a:r>
                        <a:rPr lang="en-US" altLang="zh-CN" sz="1400">
                          <a:latin typeface="+mn-ea"/>
                          <a:ea typeface="+mn-ea"/>
                        </a:rPr>
                        <a:t>Pointcut(</a:t>
                      </a:r>
                      <a:r>
                        <a:rPr lang="zh-CN" altLang="en-US" sz="1400">
                          <a:latin typeface="+mn-ea"/>
                          <a:ea typeface="+mn-ea"/>
                        </a:rPr>
                        <a:t>切入点</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所谓切入点是指我们要对那些</a:t>
                      </a:r>
                      <a:r>
                        <a:rPr lang="en-US" altLang="zh-CN" sz="1400">
                          <a:latin typeface="+mn-ea"/>
                          <a:ea typeface="+mn-ea"/>
                        </a:rPr>
                        <a:t>Joinpoint</a:t>
                      </a:r>
                      <a:r>
                        <a:rPr lang="zh-CN" altLang="en-US" sz="1400">
                          <a:latin typeface="+mn-ea"/>
                          <a:ea typeface="+mn-ea"/>
                        </a:rPr>
                        <a:t>进行拦截的定义</a:t>
                      </a:r>
                      <a:endParaRPr lang="zh-CN" altLang="en-US" sz="1400">
                        <a:solidFill>
                          <a:schemeClr val="tx1"/>
                        </a:solidFill>
                        <a:latin typeface="+mn-ea"/>
                        <a:ea typeface="+mn-ea"/>
                      </a:endParaRPr>
                    </a:p>
                  </a:txBody>
                  <a:tcPr/>
                </a:tc>
                <a:extLst>
                  <a:ext uri="{0D108BD9-81ED-4DB2-BD59-A6C34878D82A}">
                    <a16:rowId xmlns:a16="http://schemas.microsoft.com/office/drawing/2014/main" val="1113220021"/>
                  </a:ext>
                </a:extLst>
              </a:tr>
              <a:tr h="513240">
                <a:tc>
                  <a:txBody>
                    <a:bodyPr/>
                    <a:lstStyle/>
                    <a:p>
                      <a:r>
                        <a:rPr lang="en-US" altLang="zh-CN" sz="1400">
                          <a:latin typeface="+mn-ea"/>
                          <a:ea typeface="+mn-ea"/>
                        </a:rPr>
                        <a:t>Introduction(</a:t>
                      </a:r>
                      <a:r>
                        <a:rPr lang="zh-CN" altLang="en-US" sz="1400">
                          <a:latin typeface="+mn-ea"/>
                          <a:ea typeface="+mn-ea"/>
                        </a:rPr>
                        <a:t>引介</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引介是一种特殊的通知在不修改类代码的前提下，</a:t>
                      </a:r>
                      <a:r>
                        <a:rPr lang="en-US" altLang="zh-CN" sz="1400">
                          <a:latin typeface="+mn-ea"/>
                          <a:ea typeface="+mn-ea"/>
                        </a:rPr>
                        <a:t>introduction</a:t>
                      </a:r>
                      <a:r>
                        <a:rPr lang="zh-CN" altLang="en-US" sz="1400">
                          <a:latin typeface="+mn-ea"/>
                          <a:ea typeface="+mn-ea"/>
                        </a:rPr>
                        <a:t>可以在运行期为类动态地添加一些方法或</a:t>
                      </a:r>
                      <a:r>
                        <a:rPr lang="en-US" altLang="zh-CN" sz="1400">
                          <a:latin typeface="+mn-ea"/>
                          <a:ea typeface="+mn-ea"/>
                        </a:rPr>
                        <a:t>Filed</a:t>
                      </a:r>
                      <a:endParaRPr lang="zh-CN" altLang="en-US" sz="1400">
                        <a:solidFill>
                          <a:schemeClr val="tx1"/>
                        </a:solidFill>
                        <a:latin typeface="+mn-ea"/>
                        <a:ea typeface="+mn-ea"/>
                      </a:endParaRPr>
                    </a:p>
                  </a:txBody>
                  <a:tcPr/>
                </a:tc>
                <a:extLst>
                  <a:ext uri="{0D108BD9-81ED-4DB2-BD59-A6C34878D82A}">
                    <a16:rowId xmlns:a16="http://schemas.microsoft.com/office/drawing/2014/main" val="78198137"/>
                  </a:ext>
                </a:extLst>
              </a:tr>
              <a:tr h="367319">
                <a:tc>
                  <a:txBody>
                    <a:bodyPr/>
                    <a:lstStyle/>
                    <a:p>
                      <a:r>
                        <a:rPr lang="en-US" altLang="zh-CN" sz="1400">
                          <a:latin typeface="+mn-ea"/>
                          <a:ea typeface="+mn-ea"/>
                        </a:rPr>
                        <a:t>Target object(</a:t>
                      </a:r>
                      <a:r>
                        <a:rPr lang="zh-CN" altLang="en-US" sz="1400">
                          <a:latin typeface="+mn-ea"/>
                          <a:ea typeface="+mn-ea"/>
                        </a:rPr>
                        <a:t>目标对象</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代理地目标对象，被切入的切入点所在的类</a:t>
                      </a:r>
                      <a:endParaRPr lang="zh-CN" altLang="en-US" sz="1400">
                        <a:solidFill>
                          <a:schemeClr val="tx1"/>
                        </a:solidFill>
                        <a:latin typeface="+mn-ea"/>
                        <a:ea typeface="+mn-ea"/>
                      </a:endParaRPr>
                    </a:p>
                  </a:txBody>
                  <a:tcPr/>
                </a:tc>
                <a:extLst>
                  <a:ext uri="{0D108BD9-81ED-4DB2-BD59-A6C34878D82A}">
                    <a16:rowId xmlns:a16="http://schemas.microsoft.com/office/drawing/2014/main" val="4201128084"/>
                  </a:ext>
                </a:extLst>
              </a:tr>
              <a:tr h="367319">
                <a:tc>
                  <a:txBody>
                    <a:bodyPr/>
                    <a:lstStyle/>
                    <a:p>
                      <a:r>
                        <a:rPr lang="en-US" altLang="zh-CN" sz="1400">
                          <a:latin typeface="+mn-ea"/>
                          <a:ea typeface="+mn-ea"/>
                        </a:rPr>
                        <a:t>Aop porxy(</a:t>
                      </a:r>
                      <a:r>
                        <a:rPr lang="zh-CN" altLang="en-US" sz="1400">
                          <a:latin typeface="+mn-ea"/>
                          <a:ea typeface="+mn-ea"/>
                        </a:rPr>
                        <a:t>代理</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a:latin typeface="+mn-ea"/>
                          <a:ea typeface="+mn-ea"/>
                        </a:rPr>
                        <a:t>一个类被</a:t>
                      </a:r>
                      <a:r>
                        <a:rPr lang="en-US" altLang="zh-CN" sz="1400">
                          <a:latin typeface="+mn-ea"/>
                          <a:ea typeface="+mn-ea"/>
                        </a:rPr>
                        <a:t>AOP</a:t>
                      </a:r>
                      <a:r>
                        <a:rPr lang="zh-CN" altLang="en-US" sz="1400">
                          <a:latin typeface="+mn-ea"/>
                          <a:ea typeface="+mn-ea"/>
                        </a:rPr>
                        <a:t>织入增强后，就产生一个结果代理类</a:t>
                      </a:r>
                      <a:endParaRPr lang="zh-CN" altLang="en-US" sz="1400">
                        <a:solidFill>
                          <a:schemeClr val="tx1"/>
                        </a:solidFill>
                        <a:latin typeface="+mn-ea"/>
                        <a:ea typeface="+mn-ea"/>
                      </a:endParaRPr>
                    </a:p>
                  </a:txBody>
                  <a:tcPr/>
                </a:tc>
                <a:extLst>
                  <a:ext uri="{0D108BD9-81ED-4DB2-BD59-A6C34878D82A}">
                    <a16:rowId xmlns:a16="http://schemas.microsoft.com/office/drawing/2014/main" val="3852598244"/>
                  </a:ext>
                </a:extLst>
              </a:tr>
              <a:tr h="513240">
                <a:tc>
                  <a:txBody>
                    <a:bodyPr/>
                    <a:lstStyle/>
                    <a:p>
                      <a:r>
                        <a:rPr lang="en-US" altLang="zh-CN" sz="1400">
                          <a:latin typeface="+mn-ea"/>
                          <a:ea typeface="+mn-ea"/>
                        </a:rPr>
                        <a:t>Weaving(</a:t>
                      </a:r>
                      <a:r>
                        <a:rPr lang="zh-CN" altLang="en-US" sz="1400">
                          <a:latin typeface="+mn-ea"/>
                          <a:ea typeface="+mn-ea"/>
                        </a:rPr>
                        <a:t>织入</a:t>
                      </a:r>
                      <a:r>
                        <a:rPr lang="en-US" altLang="zh-CN" sz="1400">
                          <a:latin typeface="+mn-ea"/>
                          <a:ea typeface="+mn-ea"/>
                        </a:rPr>
                        <a:t>)</a:t>
                      </a:r>
                      <a:endParaRPr lang="zh-CN" altLang="en-US" sz="1400">
                        <a:solidFill>
                          <a:schemeClr val="tx1"/>
                        </a:solidFill>
                        <a:latin typeface="+mn-ea"/>
                        <a:ea typeface="+mn-ea"/>
                      </a:endParaRPr>
                    </a:p>
                  </a:txBody>
                  <a:tcPr/>
                </a:tc>
                <a:tc>
                  <a:txBody>
                    <a:bodyPr/>
                    <a:lstStyle/>
                    <a:p>
                      <a:r>
                        <a:rPr lang="zh-CN" altLang="en-US" sz="1400" kern="1200">
                          <a:effectLst/>
                          <a:latin typeface="+mn-ea"/>
                          <a:ea typeface="+mn-ea"/>
                        </a:rPr>
                        <a:t>将方面与其他应用程序类型或对象链接以创建建议的对象，</a:t>
                      </a:r>
                      <a:r>
                        <a:rPr lang="en-US" altLang="zh-CN" sz="1400" kern="1200">
                          <a:effectLst/>
                          <a:latin typeface="+mn-ea"/>
                          <a:ea typeface="+mn-ea"/>
                        </a:rPr>
                        <a:t>Spring AOP</a:t>
                      </a:r>
                      <a:r>
                        <a:rPr lang="zh-CN" altLang="en-US" sz="1400" kern="1200">
                          <a:effectLst/>
                          <a:latin typeface="+mn-ea"/>
                          <a:ea typeface="+mn-ea"/>
                        </a:rPr>
                        <a:t>在运行时执行编织</a:t>
                      </a:r>
                      <a:endParaRPr lang="zh-CN" altLang="en-US" sz="1400">
                        <a:solidFill>
                          <a:schemeClr val="tx1"/>
                        </a:solidFill>
                        <a:latin typeface="+mn-ea"/>
                        <a:ea typeface="+mn-ea"/>
                      </a:endParaRPr>
                    </a:p>
                  </a:txBody>
                  <a:tcPr/>
                </a:tc>
                <a:extLst>
                  <a:ext uri="{0D108BD9-81ED-4DB2-BD59-A6C34878D82A}">
                    <a16:rowId xmlns:a16="http://schemas.microsoft.com/office/drawing/2014/main" val="232322837"/>
                  </a:ext>
                </a:extLst>
              </a:tr>
            </a:tbl>
          </a:graphicData>
        </a:graphic>
      </p:graphicFrame>
      <p:sp>
        <p:nvSpPr>
          <p:cNvPr id="7" name="矩形: 圆角 6">
            <a:extLst>
              <a:ext uri="{FF2B5EF4-FFF2-40B4-BE49-F238E27FC236}">
                <a16:creationId xmlns:a16="http://schemas.microsoft.com/office/drawing/2014/main" id="{DDEC61AE-0156-48E0-A54E-BD4E4E2B5335}"/>
              </a:ext>
            </a:extLst>
          </p:cNvPr>
          <p:cNvSpPr/>
          <p:nvPr/>
        </p:nvSpPr>
        <p:spPr>
          <a:xfrm>
            <a:off x="362011" y="2256847"/>
            <a:ext cx="3899270" cy="418834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chemeClr val="tx1"/>
                </a:solidFill>
                <a:latin typeface="+mn-ea"/>
              </a:rPr>
              <a:t>        AOP</a:t>
            </a:r>
            <a:r>
              <a:rPr lang="zh-CN" altLang="en-US" sz="1400">
                <a:solidFill>
                  <a:schemeClr val="tx1"/>
                </a:solidFill>
                <a:latin typeface="+mn-ea"/>
              </a:rPr>
              <a:t>称为面向切面编程，在程序开发中主要用来解决一些系统层面上的问题，比如日志，事务，权限等待，</a:t>
            </a:r>
            <a:r>
              <a:rPr lang="en-US" altLang="zh-CN" sz="1400">
                <a:solidFill>
                  <a:schemeClr val="tx1"/>
                </a:solidFill>
                <a:latin typeface="+mn-ea"/>
              </a:rPr>
              <a:t>Struts2</a:t>
            </a:r>
            <a:r>
              <a:rPr lang="zh-CN" altLang="en-US" sz="1400">
                <a:solidFill>
                  <a:schemeClr val="tx1"/>
                </a:solidFill>
                <a:latin typeface="+mn-ea"/>
              </a:rPr>
              <a:t>的拦截器设计就是基于</a:t>
            </a:r>
            <a:r>
              <a:rPr lang="en-US" altLang="zh-CN" sz="1400">
                <a:solidFill>
                  <a:schemeClr val="tx1"/>
                </a:solidFill>
                <a:latin typeface="+mn-ea"/>
              </a:rPr>
              <a:t>AOP</a:t>
            </a:r>
            <a:r>
              <a:rPr lang="zh-CN" altLang="en-US" sz="1400">
                <a:solidFill>
                  <a:schemeClr val="tx1"/>
                </a:solidFill>
                <a:latin typeface="+mn-ea"/>
              </a:rPr>
              <a:t>的思想。</a:t>
            </a:r>
          </a:p>
          <a:p>
            <a:r>
              <a:rPr lang="en-US" altLang="zh-CN" sz="1400">
                <a:solidFill>
                  <a:schemeClr val="tx1"/>
                </a:solidFill>
                <a:latin typeface="+mn-ea"/>
              </a:rPr>
              <a:t>        AOP</a:t>
            </a:r>
            <a:r>
              <a:rPr lang="zh-CN" altLang="en-US" sz="1400">
                <a:solidFill>
                  <a:schemeClr val="tx1"/>
                </a:solidFill>
                <a:latin typeface="+mn-ea"/>
              </a:rPr>
              <a:t>可以说是</a:t>
            </a:r>
            <a:r>
              <a:rPr lang="en-US" altLang="zh-CN" sz="1400">
                <a:solidFill>
                  <a:schemeClr val="tx1"/>
                </a:solidFill>
                <a:latin typeface="+mn-ea"/>
              </a:rPr>
              <a:t>OOP</a:t>
            </a:r>
            <a:r>
              <a:rPr lang="zh-CN" altLang="en-US" sz="1400">
                <a:solidFill>
                  <a:schemeClr val="tx1"/>
                </a:solidFill>
                <a:latin typeface="+mn-ea"/>
              </a:rPr>
              <a:t>（</a:t>
            </a:r>
            <a:r>
              <a:rPr lang="en-US" altLang="zh-CN" sz="1400">
                <a:solidFill>
                  <a:schemeClr val="tx1"/>
                </a:solidFill>
                <a:latin typeface="+mn-ea"/>
              </a:rPr>
              <a:t>Object Oriented Programming</a:t>
            </a:r>
            <a:r>
              <a:rPr lang="zh-CN" altLang="en-US" sz="1400">
                <a:solidFill>
                  <a:schemeClr val="tx1"/>
                </a:solidFill>
                <a:latin typeface="+mn-ea"/>
              </a:rPr>
              <a:t>，面向对象编程）的补充和完善。</a:t>
            </a:r>
            <a:r>
              <a:rPr lang="en-US" altLang="zh-CN" sz="1400">
                <a:solidFill>
                  <a:schemeClr val="tx1"/>
                </a:solidFill>
                <a:latin typeface="+mn-ea"/>
              </a:rPr>
              <a:t>OOP</a:t>
            </a:r>
            <a:r>
              <a:rPr lang="zh-CN" altLang="en-US" sz="1400">
                <a:solidFill>
                  <a:schemeClr val="tx1"/>
                </a:solidFill>
                <a:latin typeface="+mn-ea"/>
              </a:rPr>
              <a:t>中模块化的关键单元是类，而在</a:t>
            </a:r>
            <a:r>
              <a:rPr lang="en-US" altLang="zh-CN" sz="1400">
                <a:solidFill>
                  <a:schemeClr val="tx1"/>
                </a:solidFill>
                <a:latin typeface="+mn-ea"/>
              </a:rPr>
              <a:t>AOP</a:t>
            </a:r>
            <a:r>
              <a:rPr lang="zh-CN" altLang="en-US" sz="1400">
                <a:solidFill>
                  <a:schemeClr val="tx1"/>
                </a:solidFill>
                <a:latin typeface="+mn-ea"/>
              </a:rPr>
              <a:t>中是切面。</a:t>
            </a:r>
          </a:p>
          <a:p>
            <a:r>
              <a:rPr lang="en-US" altLang="zh-CN" sz="1400">
                <a:solidFill>
                  <a:schemeClr val="tx1"/>
                </a:solidFill>
                <a:latin typeface="+mn-ea"/>
              </a:rPr>
              <a:t>        AOP</a:t>
            </a:r>
            <a:r>
              <a:rPr lang="zh-CN" altLang="en-US" sz="1400">
                <a:solidFill>
                  <a:schemeClr val="tx1"/>
                </a:solidFill>
                <a:latin typeface="+mn-ea"/>
              </a:rPr>
              <a:t>利用一种称为</a:t>
            </a:r>
            <a:r>
              <a:rPr lang="en-US" altLang="zh-CN" sz="1400">
                <a:solidFill>
                  <a:schemeClr val="tx1"/>
                </a:solidFill>
                <a:latin typeface="+mn-ea"/>
              </a:rPr>
              <a:t>"</a:t>
            </a:r>
            <a:r>
              <a:rPr lang="zh-CN" altLang="en-US" sz="1400">
                <a:solidFill>
                  <a:schemeClr val="tx1"/>
                </a:solidFill>
                <a:latin typeface="+mn-ea"/>
              </a:rPr>
              <a:t>横切</a:t>
            </a:r>
            <a:r>
              <a:rPr lang="en-US" altLang="zh-CN" sz="1400">
                <a:solidFill>
                  <a:schemeClr val="tx1"/>
                </a:solidFill>
                <a:latin typeface="+mn-ea"/>
              </a:rPr>
              <a:t>"</a:t>
            </a:r>
            <a:r>
              <a:rPr lang="zh-CN" altLang="en-US" sz="1400">
                <a:solidFill>
                  <a:schemeClr val="tx1"/>
                </a:solidFill>
                <a:latin typeface="+mn-ea"/>
              </a:rPr>
              <a:t>的技术，剖解开封装的对象内部，并将那些影响了多个类的公共行为封装到一个可重用模块，并将其命名为</a:t>
            </a:r>
            <a:r>
              <a:rPr lang="en-US" altLang="zh-CN" sz="1400">
                <a:solidFill>
                  <a:schemeClr val="tx1"/>
                </a:solidFill>
                <a:latin typeface="+mn-ea"/>
              </a:rPr>
              <a:t>"Aspect"</a:t>
            </a:r>
            <a:r>
              <a:rPr lang="zh-CN" altLang="en-US" sz="1400">
                <a:solidFill>
                  <a:schemeClr val="tx1"/>
                </a:solidFill>
                <a:latin typeface="+mn-ea"/>
              </a:rPr>
              <a:t>，即切面。所谓</a:t>
            </a:r>
            <a:r>
              <a:rPr lang="en-US" altLang="zh-CN" sz="1400">
                <a:solidFill>
                  <a:schemeClr val="tx1"/>
                </a:solidFill>
                <a:latin typeface="+mn-ea"/>
              </a:rPr>
              <a:t>"</a:t>
            </a:r>
            <a:r>
              <a:rPr lang="zh-CN" altLang="en-US" sz="1400">
                <a:solidFill>
                  <a:schemeClr val="tx1"/>
                </a:solidFill>
                <a:latin typeface="+mn-ea"/>
              </a:rPr>
              <a:t>切面</a:t>
            </a:r>
            <a:r>
              <a:rPr lang="en-US" altLang="zh-CN" sz="1400">
                <a:solidFill>
                  <a:schemeClr val="tx1"/>
                </a:solidFill>
                <a:latin typeface="+mn-ea"/>
              </a:rPr>
              <a:t>"</a:t>
            </a:r>
            <a:r>
              <a:rPr lang="zh-CN" altLang="en-US" sz="1400">
                <a:solidFill>
                  <a:schemeClr val="tx1"/>
                </a:solidFill>
                <a:latin typeface="+mn-ea"/>
              </a:rPr>
              <a:t>，就是那些与业务无关，却为业务模块所共同调用的逻辑或责任封装起来，便于减少系统的重复代码，降低模块之间的耦合度，并有利于未来的可操作性和可维护性。</a:t>
            </a:r>
          </a:p>
        </p:txBody>
      </p:sp>
    </p:spTree>
    <p:extLst>
      <p:ext uri="{BB962C8B-B14F-4D97-AF65-F5344CB8AC3E}">
        <p14:creationId xmlns:p14="http://schemas.microsoft.com/office/powerpoint/2010/main" val="361678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r>
              <a:rPr lang="en-US" altLang="zh-CN"/>
              <a:t>Spring AOP</a:t>
            </a:r>
            <a:r>
              <a:rPr lang="zh-CN" altLang="en-US">
                <a:latin typeface="+mn-ea"/>
              </a:rPr>
              <a:t>通知</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61639" y="1775534"/>
            <a:ext cx="10904437" cy="284973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accent3">
                  <a:lumMod val="50000"/>
                </a:schemeClr>
              </a:buClr>
              <a:buFont typeface="Wingdings" panose="05000000000000000000" pitchFamily="2" charset="2"/>
              <a:buChar char="Ø"/>
            </a:pPr>
            <a:r>
              <a:rPr lang="zh-CN" altLang="en-US" b="1">
                <a:solidFill>
                  <a:schemeClr val="tx1"/>
                </a:solidFill>
                <a:latin typeface="+mn-ea"/>
              </a:rPr>
              <a:t>前置通知：</a:t>
            </a:r>
            <a:r>
              <a:rPr lang="zh-CN" altLang="en-US">
                <a:solidFill>
                  <a:schemeClr val="tx1"/>
                </a:solidFill>
                <a:latin typeface="+mn-ea"/>
              </a:rPr>
              <a:t>连接点之前运行的通知，但是它不能阻止执行流程继续进行到连接点（除非它引发异常）</a:t>
            </a:r>
            <a:endParaRPr lang="en-US" altLang="zh-CN">
              <a:solidFill>
                <a:schemeClr val="tx1"/>
              </a:solidFill>
              <a:latin typeface="+mn-ea"/>
            </a:endParaRPr>
          </a:p>
          <a:p>
            <a:pPr marL="285750" indent="-285750">
              <a:buClr>
                <a:schemeClr val="accent3">
                  <a:lumMod val="50000"/>
                </a:schemeClr>
              </a:buClr>
              <a:buFont typeface="Wingdings" panose="05000000000000000000" pitchFamily="2" charset="2"/>
              <a:buChar char="Ø"/>
            </a:pPr>
            <a:r>
              <a:rPr lang="zh-CN" altLang="en-US" b="1">
                <a:solidFill>
                  <a:schemeClr val="tx1"/>
                </a:solidFill>
                <a:latin typeface="+mn-ea"/>
              </a:rPr>
              <a:t>后置通知：</a:t>
            </a:r>
            <a:r>
              <a:rPr lang="zh-CN" altLang="en-US">
                <a:solidFill>
                  <a:schemeClr val="tx1"/>
                </a:solidFill>
                <a:latin typeface="+mn-ea"/>
              </a:rPr>
              <a:t>连接点正常完成之后要运行的通知（例如，如果方法返回而没有引发异常）</a:t>
            </a:r>
            <a:endParaRPr lang="en-US" altLang="zh-CN">
              <a:solidFill>
                <a:schemeClr val="tx1"/>
              </a:solidFill>
              <a:latin typeface="+mn-ea"/>
            </a:endParaRPr>
          </a:p>
          <a:p>
            <a:pPr marL="285750" indent="-285750">
              <a:buClr>
                <a:schemeClr val="accent3">
                  <a:lumMod val="50000"/>
                </a:schemeClr>
              </a:buClr>
              <a:buFont typeface="Wingdings" panose="05000000000000000000" pitchFamily="2" charset="2"/>
              <a:buChar char="Ø"/>
            </a:pPr>
            <a:r>
              <a:rPr lang="zh-CN" altLang="en-US" b="1">
                <a:solidFill>
                  <a:schemeClr val="tx1"/>
                </a:solidFill>
                <a:latin typeface="+mn-ea"/>
              </a:rPr>
              <a:t>异常通知：</a:t>
            </a:r>
            <a:r>
              <a:rPr lang="zh-CN" altLang="en-US">
                <a:solidFill>
                  <a:schemeClr val="tx1"/>
                </a:solidFill>
                <a:latin typeface="+mn-ea"/>
              </a:rPr>
              <a:t>如果方法因抛出异常而退出，则执行通知</a:t>
            </a:r>
            <a:endParaRPr lang="en-US" altLang="zh-CN">
              <a:solidFill>
                <a:schemeClr val="tx1"/>
              </a:solidFill>
              <a:latin typeface="+mn-ea"/>
            </a:endParaRPr>
          </a:p>
          <a:p>
            <a:pPr marL="285750" indent="-285750">
              <a:buClr>
                <a:schemeClr val="accent3">
                  <a:lumMod val="50000"/>
                </a:schemeClr>
              </a:buClr>
              <a:buFont typeface="Wingdings" panose="05000000000000000000" pitchFamily="2" charset="2"/>
              <a:buChar char="Ø"/>
            </a:pPr>
            <a:r>
              <a:rPr lang="zh-CN" altLang="en-US" b="1">
                <a:solidFill>
                  <a:schemeClr val="tx1"/>
                </a:solidFill>
                <a:latin typeface="+mn-ea"/>
              </a:rPr>
              <a:t>最终通知</a:t>
            </a:r>
            <a:r>
              <a:rPr lang="zh-CN" altLang="en-US">
                <a:solidFill>
                  <a:schemeClr val="tx1"/>
                </a:solidFill>
                <a:latin typeface="+mn-ea"/>
              </a:rPr>
              <a:t>：无论连接点退出的方式如何（正常或特殊返回），均应执行通知。</a:t>
            </a:r>
            <a:endParaRPr lang="en-US" altLang="zh-CN">
              <a:solidFill>
                <a:schemeClr val="tx1"/>
              </a:solidFill>
              <a:latin typeface="+mn-ea"/>
            </a:endParaRPr>
          </a:p>
          <a:p>
            <a:pPr marL="285750" indent="-285750">
              <a:buClr>
                <a:schemeClr val="accent3">
                  <a:lumMod val="50000"/>
                </a:schemeClr>
              </a:buClr>
              <a:buFont typeface="Wingdings" panose="05000000000000000000" pitchFamily="2" charset="2"/>
              <a:buChar char="Ø"/>
            </a:pPr>
            <a:r>
              <a:rPr lang="zh-CN" altLang="en-US" b="1">
                <a:solidFill>
                  <a:schemeClr val="tx1"/>
                </a:solidFill>
                <a:latin typeface="+mn-ea"/>
              </a:rPr>
              <a:t>环绕通知：</a:t>
            </a:r>
            <a:r>
              <a:rPr lang="zh-CN" altLang="en-US">
                <a:solidFill>
                  <a:schemeClr val="tx1"/>
                </a:solidFill>
                <a:latin typeface="+mn-ea"/>
              </a:rPr>
              <a:t>围绕连接点的通知。这是最有力的通知。环绕通知可以在方法调用之前和之后执行自定义行为。它还负责选择是返回连接点还是通过返回其自身的返回值或引发异常来快捷的执行通知的方法</a:t>
            </a:r>
            <a:endParaRPr lang="zh-CN" altLang="en-US"/>
          </a:p>
        </p:txBody>
      </p:sp>
      <p:sp>
        <p:nvSpPr>
          <p:cNvPr id="3" name="流程图: 资料带 2">
            <a:extLst>
              <a:ext uri="{FF2B5EF4-FFF2-40B4-BE49-F238E27FC236}">
                <a16:creationId xmlns:a16="http://schemas.microsoft.com/office/drawing/2014/main" id="{CC4B3EFD-03FA-43DC-AF53-84489C57664C}"/>
              </a:ext>
            </a:extLst>
          </p:cNvPr>
          <p:cNvSpPr/>
          <p:nvPr/>
        </p:nvSpPr>
        <p:spPr>
          <a:xfrm>
            <a:off x="1553592" y="4731799"/>
            <a:ext cx="7936637" cy="1828800"/>
          </a:xfrm>
          <a:prstGeom prst="flowChartPunchedTap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000" b="1">
                <a:solidFill>
                  <a:srgbClr val="231B23"/>
                </a:solidFill>
                <a:latin typeface="+mn-ea"/>
              </a:rPr>
              <a:t>AOP</a:t>
            </a:r>
            <a:r>
              <a:rPr lang="zh-CN" altLang="en-US" sz="2000" b="1">
                <a:solidFill>
                  <a:srgbClr val="231B23"/>
                </a:solidFill>
                <a:latin typeface="+mn-ea"/>
              </a:rPr>
              <a:t>的作用及优势：</a:t>
            </a:r>
            <a:endParaRPr lang="en-US" altLang="zh-CN" sz="2000" b="1">
              <a:solidFill>
                <a:srgbClr val="231B23"/>
              </a:solidFill>
              <a:latin typeface="+mn-ea"/>
            </a:endParaRPr>
          </a:p>
          <a:p>
            <a:pPr lvl="0"/>
            <a:r>
              <a:rPr lang="zh-CN" altLang="en-US" sz="2000" b="1">
                <a:solidFill>
                  <a:srgbClr val="231B23"/>
                </a:solidFill>
                <a:latin typeface="+mn-ea"/>
              </a:rPr>
              <a:t>作用：</a:t>
            </a:r>
            <a:r>
              <a:rPr lang="zh-CN" altLang="en-US" sz="2000">
                <a:solidFill>
                  <a:srgbClr val="231B23"/>
                </a:solidFill>
                <a:latin typeface="+mn-ea"/>
              </a:rPr>
              <a:t>在程序运行期间，不修改源码对已有方法进行增强。</a:t>
            </a:r>
          </a:p>
          <a:p>
            <a:pPr lvl="0"/>
            <a:r>
              <a:rPr lang="zh-CN" altLang="en-US" sz="2000" b="1">
                <a:solidFill>
                  <a:srgbClr val="231B23"/>
                </a:solidFill>
                <a:latin typeface="+mn-ea"/>
              </a:rPr>
              <a:t>优势：</a:t>
            </a:r>
            <a:r>
              <a:rPr lang="zh-CN" altLang="en-US" sz="2000">
                <a:solidFill>
                  <a:srgbClr val="231B23"/>
                </a:solidFill>
                <a:latin typeface="+mn-ea"/>
              </a:rPr>
              <a:t>减少重复代码；提高开发效率；维护方便</a:t>
            </a:r>
          </a:p>
        </p:txBody>
      </p:sp>
    </p:spTree>
    <p:extLst>
      <p:ext uri="{BB962C8B-B14F-4D97-AF65-F5344CB8AC3E}">
        <p14:creationId xmlns:p14="http://schemas.microsoft.com/office/powerpoint/2010/main" val="57394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a:t>
            </a:r>
            <a:r>
              <a:rPr lang="zh-CN" altLang="en-US"/>
              <a:t>事务的基本原理</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737067" y="4489882"/>
            <a:ext cx="10351142" cy="201967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tx1"/>
                </a:solidFill>
                <a:latin typeface="+mn-ea"/>
              </a:rPr>
              <a:t>Spring </a:t>
            </a:r>
            <a:r>
              <a:rPr lang="zh-CN" altLang="en-US" b="1">
                <a:solidFill>
                  <a:schemeClr val="tx1"/>
                </a:solidFill>
                <a:latin typeface="+mn-ea"/>
              </a:rPr>
              <a:t>是如何在我们书写的 </a:t>
            </a:r>
            <a:r>
              <a:rPr lang="en-US" altLang="zh-CN" b="1">
                <a:solidFill>
                  <a:schemeClr val="tx1"/>
                </a:solidFill>
                <a:latin typeface="+mn-ea"/>
              </a:rPr>
              <a:t>CRUD </a:t>
            </a:r>
            <a:r>
              <a:rPr lang="zh-CN" altLang="en-US" b="1">
                <a:solidFill>
                  <a:schemeClr val="tx1"/>
                </a:solidFill>
                <a:latin typeface="+mn-ea"/>
              </a:rPr>
              <a:t>之前和之后开启事务和关闭事务的呢？</a:t>
            </a:r>
          </a:p>
          <a:p>
            <a:r>
              <a:rPr lang="zh-CN" altLang="en-US">
                <a:solidFill>
                  <a:schemeClr val="tx1"/>
                </a:solidFill>
                <a:latin typeface="+mn-ea"/>
              </a:rPr>
              <a:t>以注解方式为例：配置文件开启注解驱动，在相关的类和方法上通过注解</a:t>
            </a:r>
            <a:r>
              <a:rPr lang="en-US" altLang="zh-CN">
                <a:solidFill>
                  <a:schemeClr val="tx1"/>
                </a:solidFill>
                <a:latin typeface="+mn-ea"/>
              </a:rPr>
              <a:t>@Transactional </a:t>
            </a:r>
            <a:r>
              <a:rPr lang="zh-CN" altLang="en-US">
                <a:solidFill>
                  <a:schemeClr val="tx1"/>
                </a:solidFill>
                <a:latin typeface="+mn-ea"/>
              </a:rPr>
              <a:t>标识。</a:t>
            </a:r>
          </a:p>
          <a:p>
            <a:r>
              <a:rPr lang="en-US" altLang="zh-CN">
                <a:solidFill>
                  <a:schemeClr val="tx1"/>
                </a:solidFill>
                <a:latin typeface="+mn-ea"/>
              </a:rPr>
              <a:t>Spring </a:t>
            </a:r>
            <a:r>
              <a:rPr lang="zh-CN" altLang="en-US">
                <a:solidFill>
                  <a:schemeClr val="tx1"/>
                </a:solidFill>
                <a:latin typeface="+mn-ea"/>
              </a:rPr>
              <a:t>在启动的时候会去解析生成相关的 </a:t>
            </a:r>
            <a:r>
              <a:rPr lang="en-US" altLang="zh-CN">
                <a:solidFill>
                  <a:schemeClr val="tx1"/>
                </a:solidFill>
                <a:latin typeface="+mn-ea"/>
              </a:rPr>
              <a:t>bean</a:t>
            </a:r>
            <a:r>
              <a:rPr lang="zh-CN" altLang="en-US">
                <a:solidFill>
                  <a:schemeClr val="tx1"/>
                </a:solidFill>
                <a:latin typeface="+mn-ea"/>
              </a:rPr>
              <a:t>，这时候会查看拥有相关注解的类和方法，并且为这些类和方法生成代理，并根据</a:t>
            </a:r>
            <a:r>
              <a:rPr lang="en-US" altLang="zh-CN">
                <a:solidFill>
                  <a:schemeClr val="tx1"/>
                </a:solidFill>
                <a:latin typeface="+mn-ea"/>
              </a:rPr>
              <a:t>@Transaction </a:t>
            </a:r>
            <a:r>
              <a:rPr lang="zh-CN" altLang="en-US">
                <a:solidFill>
                  <a:schemeClr val="tx1"/>
                </a:solidFill>
                <a:latin typeface="+mn-ea"/>
              </a:rPr>
              <a:t>的相关参数进行相关配置注入，这样就在代理中为我们把相关的事务处理掉了（开启正常提交事务，异常回滚事务）。</a:t>
            </a:r>
          </a:p>
        </p:txBody>
      </p:sp>
      <p:sp>
        <p:nvSpPr>
          <p:cNvPr id="5" name="矩形: 圆角 4">
            <a:extLst>
              <a:ext uri="{FF2B5EF4-FFF2-40B4-BE49-F238E27FC236}">
                <a16:creationId xmlns:a16="http://schemas.microsoft.com/office/drawing/2014/main" id="{D2B479C2-C3C7-4C73-88B3-3576060570DF}"/>
              </a:ext>
            </a:extLst>
          </p:cNvPr>
          <p:cNvSpPr/>
          <p:nvPr/>
        </p:nvSpPr>
        <p:spPr>
          <a:xfrm>
            <a:off x="737067" y="1562469"/>
            <a:ext cx="10058180" cy="269881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Spring </a:t>
            </a:r>
            <a:r>
              <a:rPr lang="zh-CN" altLang="en-US">
                <a:solidFill>
                  <a:schemeClr val="tx1"/>
                </a:solidFill>
                <a:latin typeface="+mn-ea"/>
              </a:rPr>
              <a:t>事务的本质其实就是数据库对事务的支持，没有数据库的事务支持，</a:t>
            </a:r>
            <a:r>
              <a:rPr lang="en-US" altLang="zh-CN">
                <a:solidFill>
                  <a:schemeClr val="tx1"/>
                </a:solidFill>
                <a:latin typeface="+mn-ea"/>
              </a:rPr>
              <a:t>Spring </a:t>
            </a:r>
            <a:r>
              <a:rPr lang="zh-CN" altLang="en-US">
                <a:solidFill>
                  <a:schemeClr val="tx1"/>
                </a:solidFill>
                <a:latin typeface="+mn-ea"/>
              </a:rPr>
              <a:t>是无法提供事务功能的。</a:t>
            </a:r>
            <a:endParaRPr lang="en-US" altLang="zh-CN" b="1">
              <a:solidFill>
                <a:schemeClr val="tx1"/>
              </a:solidFill>
              <a:latin typeface="+mn-ea"/>
            </a:endParaRPr>
          </a:p>
          <a:p>
            <a:r>
              <a:rPr lang="zh-CN" altLang="en-US" b="1">
                <a:solidFill>
                  <a:schemeClr val="tx1"/>
                </a:solidFill>
                <a:latin typeface="+mn-ea"/>
              </a:rPr>
              <a:t>对于纯 </a:t>
            </a:r>
            <a:r>
              <a:rPr lang="en-US" altLang="zh-CN" b="1">
                <a:solidFill>
                  <a:schemeClr val="tx1"/>
                </a:solidFill>
                <a:latin typeface="+mn-ea"/>
              </a:rPr>
              <a:t>JDBC </a:t>
            </a:r>
            <a:r>
              <a:rPr lang="zh-CN" altLang="en-US" b="1">
                <a:solidFill>
                  <a:schemeClr val="tx1"/>
                </a:solidFill>
                <a:latin typeface="+mn-ea"/>
              </a:rPr>
              <a:t>操作数据库，想要用到事务，可以按照以下步骤进行：</a:t>
            </a:r>
          </a:p>
          <a:p>
            <a:r>
              <a:rPr lang="en-US" altLang="zh-CN">
                <a:solidFill>
                  <a:srgbClr val="7030A0"/>
                </a:solidFill>
                <a:latin typeface="+mn-ea"/>
              </a:rPr>
              <a:t>1</a:t>
            </a:r>
            <a:r>
              <a:rPr lang="zh-CN" altLang="en-US">
                <a:solidFill>
                  <a:srgbClr val="7030A0"/>
                </a:solidFill>
                <a:latin typeface="+mn-ea"/>
              </a:rPr>
              <a:t>、获取连接 </a:t>
            </a:r>
            <a:r>
              <a:rPr lang="en-US" altLang="zh-CN">
                <a:solidFill>
                  <a:srgbClr val="7030A0"/>
                </a:solidFill>
                <a:latin typeface="+mn-ea"/>
              </a:rPr>
              <a:t>Connection con = DriverManager.getConnection()</a:t>
            </a:r>
          </a:p>
          <a:p>
            <a:r>
              <a:rPr lang="en-US" altLang="zh-CN">
                <a:solidFill>
                  <a:srgbClr val="7030A0"/>
                </a:solidFill>
                <a:latin typeface="+mn-ea"/>
              </a:rPr>
              <a:t>2</a:t>
            </a:r>
            <a:r>
              <a:rPr lang="zh-CN" altLang="en-US">
                <a:solidFill>
                  <a:srgbClr val="7030A0"/>
                </a:solidFill>
                <a:latin typeface="+mn-ea"/>
              </a:rPr>
              <a:t>、开启事务 </a:t>
            </a:r>
            <a:r>
              <a:rPr lang="en-US" altLang="zh-CN">
                <a:solidFill>
                  <a:srgbClr val="7030A0"/>
                </a:solidFill>
                <a:latin typeface="+mn-ea"/>
              </a:rPr>
              <a:t>con.setAutoCommit(true/false);</a:t>
            </a:r>
          </a:p>
          <a:p>
            <a:r>
              <a:rPr lang="en-US" altLang="zh-CN">
                <a:solidFill>
                  <a:srgbClr val="7030A0"/>
                </a:solidFill>
                <a:latin typeface="+mn-ea"/>
              </a:rPr>
              <a:t>3</a:t>
            </a:r>
            <a:r>
              <a:rPr lang="zh-CN" altLang="en-US">
                <a:solidFill>
                  <a:srgbClr val="7030A0"/>
                </a:solidFill>
                <a:latin typeface="+mn-ea"/>
              </a:rPr>
              <a:t>、执行 </a:t>
            </a:r>
            <a:r>
              <a:rPr lang="en-US" altLang="zh-CN">
                <a:solidFill>
                  <a:srgbClr val="7030A0"/>
                </a:solidFill>
                <a:latin typeface="+mn-ea"/>
              </a:rPr>
              <a:t>CRUD</a:t>
            </a:r>
          </a:p>
          <a:p>
            <a:r>
              <a:rPr lang="en-US" altLang="zh-CN">
                <a:solidFill>
                  <a:srgbClr val="7030A0"/>
                </a:solidFill>
                <a:latin typeface="+mn-ea"/>
              </a:rPr>
              <a:t>4</a:t>
            </a:r>
            <a:r>
              <a:rPr lang="zh-CN" altLang="en-US">
                <a:solidFill>
                  <a:srgbClr val="7030A0"/>
                </a:solidFill>
                <a:latin typeface="+mn-ea"/>
              </a:rPr>
              <a:t>、提交事务</a:t>
            </a:r>
            <a:r>
              <a:rPr lang="en-US" altLang="zh-CN">
                <a:solidFill>
                  <a:srgbClr val="7030A0"/>
                </a:solidFill>
                <a:latin typeface="+mn-ea"/>
              </a:rPr>
              <a:t>/</a:t>
            </a:r>
            <a:r>
              <a:rPr lang="zh-CN" altLang="en-US">
                <a:solidFill>
                  <a:srgbClr val="7030A0"/>
                </a:solidFill>
                <a:latin typeface="+mn-ea"/>
              </a:rPr>
              <a:t>回滚事务 </a:t>
            </a:r>
            <a:r>
              <a:rPr lang="en-US" altLang="zh-CN">
                <a:solidFill>
                  <a:srgbClr val="7030A0"/>
                </a:solidFill>
                <a:latin typeface="+mn-ea"/>
              </a:rPr>
              <a:t>con.commit() / con.rollback();</a:t>
            </a:r>
          </a:p>
          <a:p>
            <a:r>
              <a:rPr lang="en-US" altLang="zh-CN">
                <a:solidFill>
                  <a:srgbClr val="7030A0"/>
                </a:solidFill>
                <a:latin typeface="+mn-ea"/>
              </a:rPr>
              <a:t>5</a:t>
            </a:r>
            <a:r>
              <a:rPr lang="zh-CN" altLang="en-US">
                <a:solidFill>
                  <a:srgbClr val="7030A0"/>
                </a:solidFill>
                <a:latin typeface="+mn-ea"/>
              </a:rPr>
              <a:t>、关闭连接 </a:t>
            </a:r>
            <a:r>
              <a:rPr lang="en-US" altLang="zh-CN">
                <a:solidFill>
                  <a:srgbClr val="7030A0"/>
                </a:solidFill>
                <a:latin typeface="+mn-ea"/>
              </a:rPr>
              <a:t>conn.close();</a:t>
            </a:r>
          </a:p>
          <a:p>
            <a:r>
              <a:rPr lang="zh-CN" altLang="en-US" b="1">
                <a:solidFill>
                  <a:schemeClr val="tx1"/>
                </a:solidFill>
                <a:latin typeface="+mn-ea"/>
              </a:rPr>
              <a:t>使用</a:t>
            </a:r>
            <a:r>
              <a:rPr lang="en-US" altLang="zh-CN" b="1">
                <a:solidFill>
                  <a:schemeClr val="tx1"/>
                </a:solidFill>
                <a:latin typeface="+mn-ea"/>
              </a:rPr>
              <a:t>Spring</a:t>
            </a:r>
            <a:r>
              <a:rPr lang="zh-CN" altLang="en-US" b="1">
                <a:solidFill>
                  <a:schemeClr val="tx1"/>
                </a:solidFill>
                <a:latin typeface="+mn-ea"/>
              </a:rPr>
              <a:t>的事务管理功能后，我们可以不再写步骤 </a:t>
            </a:r>
            <a:r>
              <a:rPr lang="en-US" altLang="zh-CN" b="1">
                <a:solidFill>
                  <a:schemeClr val="tx1"/>
                </a:solidFill>
                <a:latin typeface="+mn-ea"/>
              </a:rPr>
              <a:t>2 </a:t>
            </a:r>
            <a:r>
              <a:rPr lang="zh-CN" altLang="en-US" b="1">
                <a:solidFill>
                  <a:schemeClr val="tx1"/>
                </a:solidFill>
                <a:latin typeface="+mn-ea"/>
              </a:rPr>
              <a:t>和 </a:t>
            </a:r>
            <a:r>
              <a:rPr lang="en-US" altLang="zh-CN" b="1">
                <a:solidFill>
                  <a:schemeClr val="tx1"/>
                </a:solidFill>
                <a:latin typeface="+mn-ea"/>
              </a:rPr>
              <a:t>4 </a:t>
            </a:r>
            <a:r>
              <a:rPr lang="zh-CN" altLang="en-US" b="1">
                <a:solidFill>
                  <a:schemeClr val="tx1"/>
                </a:solidFill>
                <a:latin typeface="+mn-ea"/>
              </a:rPr>
              <a:t>的代码，而是由</a:t>
            </a:r>
            <a:r>
              <a:rPr lang="en-US" altLang="zh-CN" b="1">
                <a:solidFill>
                  <a:schemeClr val="tx1"/>
                </a:solidFill>
                <a:latin typeface="+mn-ea"/>
              </a:rPr>
              <a:t>Spirng </a:t>
            </a:r>
            <a:r>
              <a:rPr lang="zh-CN" altLang="en-US" b="1">
                <a:solidFill>
                  <a:schemeClr val="tx1"/>
                </a:solidFill>
                <a:latin typeface="+mn-ea"/>
              </a:rPr>
              <a:t>自动完成。</a:t>
            </a:r>
            <a:endParaRPr lang="en-US" altLang="zh-CN" b="1">
              <a:solidFill>
                <a:schemeClr val="tx1"/>
              </a:solidFill>
              <a:latin typeface="+mn-ea"/>
            </a:endParaRPr>
          </a:p>
        </p:txBody>
      </p:sp>
    </p:spTree>
    <p:extLst>
      <p:ext uri="{BB962C8B-B14F-4D97-AF65-F5344CB8AC3E}">
        <p14:creationId xmlns:p14="http://schemas.microsoft.com/office/powerpoint/2010/main" val="307006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a:t>
            </a:r>
            <a:r>
              <a:rPr lang="zh-CN" altLang="en-US"/>
              <a:t>事务的传播行为</a:t>
            </a:r>
            <a:endParaRPr lang="zh-cn"/>
          </a:p>
        </p:txBody>
      </p:sp>
      <p:graphicFrame>
        <p:nvGraphicFramePr>
          <p:cNvPr id="3" name="表格 2">
            <a:extLst>
              <a:ext uri="{FF2B5EF4-FFF2-40B4-BE49-F238E27FC236}">
                <a16:creationId xmlns:a16="http://schemas.microsoft.com/office/drawing/2014/main" id="{7C527409-9129-4B52-9668-70CE7ACE9DCE}"/>
              </a:ext>
            </a:extLst>
          </p:cNvPr>
          <p:cNvGraphicFramePr>
            <a:graphicFrameLocks noGrp="1"/>
          </p:cNvGraphicFramePr>
          <p:nvPr>
            <p:extLst>
              <p:ext uri="{D42A27DB-BD31-4B8C-83A1-F6EECF244321}">
                <p14:modId xmlns:p14="http://schemas.microsoft.com/office/powerpoint/2010/main" val="3810578866"/>
              </p:ext>
            </p:extLst>
          </p:nvPr>
        </p:nvGraphicFramePr>
        <p:xfrm>
          <a:off x="509300" y="2361460"/>
          <a:ext cx="6042420" cy="4351339"/>
        </p:xfrm>
        <a:graphic>
          <a:graphicData uri="http://schemas.openxmlformats.org/drawingml/2006/table">
            <a:tbl>
              <a:tblPr>
                <a:tableStyleId>{69C7853C-536D-4A76-A0AE-DD22124D55A5}</a:tableStyleId>
              </a:tblPr>
              <a:tblGrid>
                <a:gridCol w="849099">
                  <a:extLst>
                    <a:ext uri="{9D8B030D-6E8A-4147-A177-3AD203B41FA5}">
                      <a16:colId xmlns:a16="http://schemas.microsoft.com/office/drawing/2014/main" val="603171955"/>
                    </a:ext>
                  </a:extLst>
                </a:gridCol>
                <a:gridCol w="5193321">
                  <a:extLst>
                    <a:ext uri="{9D8B030D-6E8A-4147-A177-3AD203B41FA5}">
                      <a16:colId xmlns:a16="http://schemas.microsoft.com/office/drawing/2014/main" val="25886259"/>
                    </a:ext>
                  </a:extLst>
                </a:gridCol>
              </a:tblGrid>
              <a:tr h="241741">
                <a:tc>
                  <a:txBody>
                    <a:bodyPr/>
                    <a:lstStyle/>
                    <a:p>
                      <a:r>
                        <a:rPr lang="zh-CN" altLang="en-US" sz="1400">
                          <a:effectLst/>
                          <a:latin typeface="+mn-ea"/>
                          <a:ea typeface="+mn-ea"/>
                        </a:rPr>
                        <a:t>序号</a:t>
                      </a:r>
                    </a:p>
                  </a:txBody>
                  <a:tcPr marL="24174" marR="24174" marT="12087" marB="12087" anchor="ctr"/>
                </a:tc>
                <a:tc>
                  <a:txBody>
                    <a:bodyPr/>
                    <a:lstStyle/>
                    <a:p>
                      <a:r>
                        <a:rPr lang="zh-CN" altLang="en-US" sz="1400">
                          <a:effectLst/>
                          <a:latin typeface="+mn-ea"/>
                          <a:ea typeface="+mn-ea"/>
                        </a:rPr>
                        <a:t>传播 </a:t>
                      </a:r>
                      <a:r>
                        <a:rPr lang="en-US" altLang="zh-CN" sz="1400">
                          <a:effectLst/>
                          <a:latin typeface="+mn-ea"/>
                          <a:ea typeface="+mn-ea"/>
                        </a:rPr>
                        <a:t>&amp; </a:t>
                      </a:r>
                      <a:r>
                        <a:rPr lang="zh-CN" altLang="en-US" sz="1400">
                          <a:effectLst/>
                          <a:latin typeface="+mn-ea"/>
                          <a:ea typeface="+mn-ea"/>
                        </a:rPr>
                        <a:t>描述</a:t>
                      </a:r>
                    </a:p>
                  </a:txBody>
                  <a:tcPr marL="24174" marR="24174" marT="12087" marB="12087" anchor="ctr"/>
                </a:tc>
                <a:extLst>
                  <a:ext uri="{0D108BD9-81ED-4DB2-BD59-A6C34878D82A}">
                    <a16:rowId xmlns:a16="http://schemas.microsoft.com/office/drawing/2014/main" val="2821772738"/>
                  </a:ext>
                </a:extLst>
              </a:tr>
              <a:tr h="459308">
                <a:tc>
                  <a:txBody>
                    <a:bodyPr/>
                    <a:lstStyle/>
                    <a:p>
                      <a:pPr fontAlgn="t"/>
                      <a:r>
                        <a:rPr lang="en-US" altLang="zh-CN" sz="1400">
                          <a:effectLst/>
                          <a:latin typeface="+mn-ea"/>
                          <a:ea typeface="+mn-ea"/>
                        </a:rPr>
                        <a:t>1</a:t>
                      </a:r>
                    </a:p>
                  </a:txBody>
                  <a:tcPr marL="24174" marR="24174" marT="12087" marB="12087"/>
                </a:tc>
                <a:tc>
                  <a:txBody>
                    <a:bodyPr/>
                    <a:lstStyle/>
                    <a:p>
                      <a:pPr fontAlgn="t"/>
                      <a:r>
                        <a:rPr lang="en-US" sz="1400">
                          <a:effectLst/>
                          <a:latin typeface="+mn-ea"/>
                          <a:ea typeface="+mn-ea"/>
                        </a:rPr>
                        <a:t>TransactionDefinition.PROPAGATION_MANDATORY</a:t>
                      </a:r>
                    </a:p>
                    <a:p>
                      <a:pPr fontAlgn="t"/>
                      <a:r>
                        <a:rPr lang="zh-CN" altLang="en-US" sz="1400">
                          <a:effectLst/>
                          <a:latin typeface="+mn-ea"/>
                          <a:ea typeface="+mn-ea"/>
                        </a:rPr>
                        <a:t>支持当前事务；如果当前不存在事务，则抛出一个异常。</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478392280"/>
                  </a:ext>
                </a:extLst>
              </a:tr>
              <a:tr h="459308">
                <a:tc>
                  <a:txBody>
                    <a:bodyPr/>
                    <a:lstStyle/>
                    <a:p>
                      <a:pPr fontAlgn="t"/>
                      <a:r>
                        <a:rPr lang="en-US" altLang="zh-CN" sz="1400">
                          <a:effectLst/>
                          <a:latin typeface="+mn-ea"/>
                          <a:ea typeface="+mn-ea"/>
                        </a:rPr>
                        <a:t>2</a:t>
                      </a:r>
                    </a:p>
                  </a:txBody>
                  <a:tcPr marL="24174" marR="24174" marT="12087" marB="12087"/>
                </a:tc>
                <a:tc>
                  <a:txBody>
                    <a:bodyPr/>
                    <a:lstStyle/>
                    <a:p>
                      <a:pPr fontAlgn="t"/>
                      <a:r>
                        <a:rPr lang="en-US" sz="1400">
                          <a:effectLst/>
                          <a:latin typeface="+mn-ea"/>
                          <a:ea typeface="+mn-ea"/>
                        </a:rPr>
                        <a:t>TransactionDefinition.PROPAGATION_NESTED</a:t>
                      </a:r>
                    </a:p>
                    <a:p>
                      <a:pPr fontAlgn="t"/>
                      <a:r>
                        <a:rPr lang="zh-CN" altLang="en-US" sz="1400">
                          <a:effectLst/>
                          <a:latin typeface="+mn-ea"/>
                          <a:ea typeface="+mn-ea"/>
                        </a:rPr>
                        <a:t>如果当前存在事务，则在一个嵌套的事务中执行。</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742213869"/>
                  </a:ext>
                </a:extLst>
              </a:tr>
              <a:tr h="459308">
                <a:tc>
                  <a:txBody>
                    <a:bodyPr/>
                    <a:lstStyle/>
                    <a:p>
                      <a:pPr fontAlgn="t"/>
                      <a:r>
                        <a:rPr lang="en-US" altLang="zh-CN" sz="1400">
                          <a:effectLst/>
                          <a:latin typeface="+mn-ea"/>
                          <a:ea typeface="+mn-ea"/>
                        </a:rPr>
                        <a:t>3</a:t>
                      </a:r>
                    </a:p>
                  </a:txBody>
                  <a:tcPr marL="24174" marR="24174" marT="12087" marB="12087"/>
                </a:tc>
                <a:tc>
                  <a:txBody>
                    <a:bodyPr/>
                    <a:lstStyle/>
                    <a:p>
                      <a:pPr fontAlgn="t"/>
                      <a:r>
                        <a:rPr lang="en-US" sz="1400">
                          <a:effectLst/>
                          <a:latin typeface="+mn-ea"/>
                          <a:ea typeface="+mn-ea"/>
                        </a:rPr>
                        <a:t>TransactionDefinition.PROPAGATION_NEVER</a:t>
                      </a:r>
                    </a:p>
                    <a:p>
                      <a:pPr fontAlgn="t"/>
                      <a:r>
                        <a:rPr lang="zh-CN" altLang="en-US" sz="1400">
                          <a:effectLst/>
                          <a:latin typeface="+mn-ea"/>
                          <a:ea typeface="+mn-ea"/>
                        </a:rPr>
                        <a:t>不支持当前事务；如果当前存在事务，则抛出一个异常。</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483716205"/>
                  </a:ext>
                </a:extLst>
              </a:tr>
              <a:tr h="676875">
                <a:tc>
                  <a:txBody>
                    <a:bodyPr/>
                    <a:lstStyle/>
                    <a:p>
                      <a:pPr fontAlgn="t"/>
                      <a:r>
                        <a:rPr lang="en-US" altLang="zh-CN" sz="1400">
                          <a:effectLst/>
                          <a:latin typeface="+mn-ea"/>
                          <a:ea typeface="+mn-ea"/>
                        </a:rPr>
                        <a:t>4</a:t>
                      </a:r>
                    </a:p>
                  </a:txBody>
                  <a:tcPr marL="24174" marR="24174" marT="12087" marB="12087"/>
                </a:tc>
                <a:tc>
                  <a:txBody>
                    <a:bodyPr/>
                    <a:lstStyle/>
                    <a:p>
                      <a:pPr fontAlgn="t"/>
                      <a:r>
                        <a:rPr lang="en-US" sz="1400">
                          <a:effectLst/>
                          <a:latin typeface="+mn-ea"/>
                          <a:ea typeface="+mn-ea"/>
                        </a:rPr>
                        <a:t>TransactionDefinition.PROPAGATION_NOT_SUPPORTED</a:t>
                      </a:r>
                    </a:p>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1400">
                          <a:effectLst/>
                          <a:latin typeface="+mn-ea"/>
                          <a:ea typeface="+mn-ea"/>
                        </a:rPr>
                        <a:t>不支持当前事务；如果当前存在事务，则把当前事务挂起。</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157484496"/>
                  </a:ext>
                </a:extLst>
              </a:tr>
              <a:tr h="459308">
                <a:tc>
                  <a:txBody>
                    <a:bodyPr/>
                    <a:lstStyle/>
                    <a:p>
                      <a:pPr fontAlgn="t"/>
                      <a:r>
                        <a:rPr lang="en-US" altLang="zh-CN" sz="1400">
                          <a:effectLst/>
                          <a:latin typeface="+mn-ea"/>
                          <a:ea typeface="+mn-ea"/>
                        </a:rPr>
                        <a:t>5</a:t>
                      </a:r>
                    </a:p>
                  </a:txBody>
                  <a:tcPr marL="24174" marR="24174" marT="12087" marB="12087"/>
                </a:tc>
                <a:tc>
                  <a:txBody>
                    <a:bodyPr/>
                    <a:lstStyle/>
                    <a:p>
                      <a:pPr fontAlgn="t"/>
                      <a:r>
                        <a:rPr lang="en-US" sz="1400">
                          <a:effectLst/>
                          <a:latin typeface="+mn-ea"/>
                          <a:ea typeface="+mn-ea"/>
                        </a:rPr>
                        <a:t>TransactionDefinition.PROPAGATION_REQUIRED</a:t>
                      </a:r>
                    </a:p>
                    <a:p>
                      <a:pPr fontAlgn="t"/>
                      <a:r>
                        <a:rPr lang="zh-CN" altLang="en-US" sz="1400">
                          <a:effectLst/>
                          <a:latin typeface="+mn-ea"/>
                          <a:ea typeface="+mn-ea"/>
                        </a:rPr>
                        <a:t>支持当前事务；如果不存在事务，则创建一个新的事务。</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1328517463"/>
                  </a:ext>
                </a:extLst>
              </a:tr>
              <a:tr h="676875">
                <a:tc>
                  <a:txBody>
                    <a:bodyPr/>
                    <a:lstStyle/>
                    <a:p>
                      <a:pPr fontAlgn="t"/>
                      <a:r>
                        <a:rPr lang="en-US" altLang="zh-CN" sz="1400">
                          <a:effectLst/>
                          <a:latin typeface="+mn-ea"/>
                          <a:ea typeface="+mn-ea"/>
                        </a:rPr>
                        <a:t>6</a:t>
                      </a:r>
                    </a:p>
                  </a:txBody>
                  <a:tcPr marL="24174" marR="24174" marT="12087" marB="12087"/>
                </a:tc>
                <a:tc>
                  <a:txBody>
                    <a:bodyPr/>
                    <a:lstStyle/>
                    <a:p>
                      <a:pPr fontAlgn="t"/>
                      <a:r>
                        <a:rPr lang="en-US" sz="1400">
                          <a:effectLst/>
                          <a:latin typeface="+mn-ea"/>
                          <a:ea typeface="+mn-ea"/>
                        </a:rPr>
                        <a:t>TransactionDefinition.PROPAGATION_REQUIRES_NEW</a:t>
                      </a:r>
                    </a:p>
                    <a:p>
                      <a:pPr fontAlgn="t"/>
                      <a:r>
                        <a:rPr lang="zh-CN" altLang="en-US" sz="1400">
                          <a:effectLst/>
                          <a:latin typeface="+mn-ea"/>
                          <a:ea typeface="+mn-ea"/>
                        </a:rPr>
                        <a:t>创建一个新事务，如果存在一个事务，则把当前事务挂起。</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501870514"/>
                  </a:ext>
                </a:extLst>
              </a:tr>
              <a:tr h="459308">
                <a:tc>
                  <a:txBody>
                    <a:bodyPr/>
                    <a:lstStyle/>
                    <a:p>
                      <a:pPr fontAlgn="t"/>
                      <a:r>
                        <a:rPr lang="en-US" altLang="zh-CN" sz="1400">
                          <a:effectLst/>
                          <a:latin typeface="+mn-ea"/>
                          <a:ea typeface="+mn-ea"/>
                        </a:rPr>
                        <a:t>7</a:t>
                      </a:r>
                    </a:p>
                  </a:txBody>
                  <a:tcPr marL="24174" marR="24174" marT="12087" marB="12087"/>
                </a:tc>
                <a:tc>
                  <a:txBody>
                    <a:bodyPr/>
                    <a:lstStyle/>
                    <a:p>
                      <a:pPr fontAlgn="t"/>
                      <a:r>
                        <a:rPr lang="en-US" sz="1400">
                          <a:effectLst/>
                          <a:latin typeface="+mn-ea"/>
                          <a:ea typeface="+mn-ea"/>
                        </a:rPr>
                        <a:t>TransactionDefinition.PROPAGATION_SUPPORTS</a:t>
                      </a:r>
                    </a:p>
                    <a:p>
                      <a:pPr fontAlgn="t"/>
                      <a:r>
                        <a:rPr lang="zh-CN" altLang="en-US" sz="1400">
                          <a:effectLst/>
                          <a:latin typeface="+mn-ea"/>
                          <a:ea typeface="+mn-ea"/>
                        </a:rPr>
                        <a:t>支持当前事务；如果不存在，则以非事务方式执行。</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4122671858"/>
                  </a:ext>
                </a:extLst>
              </a:tr>
              <a:tr h="459308">
                <a:tc>
                  <a:txBody>
                    <a:bodyPr/>
                    <a:lstStyle/>
                    <a:p>
                      <a:pPr fontAlgn="t"/>
                      <a:r>
                        <a:rPr lang="en-US" altLang="zh-CN" sz="1400">
                          <a:effectLst/>
                          <a:latin typeface="+mn-ea"/>
                          <a:ea typeface="+mn-ea"/>
                        </a:rPr>
                        <a:t>8</a:t>
                      </a:r>
                    </a:p>
                  </a:txBody>
                  <a:tcPr marL="24174" marR="24174" marT="12087" marB="12087"/>
                </a:tc>
                <a:tc>
                  <a:txBody>
                    <a:bodyPr/>
                    <a:lstStyle/>
                    <a:p>
                      <a:pPr fontAlgn="t"/>
                      <a:r>
                        <a:rPr lang="en-US" sz="1400">
                          <a:effectLst/>
                          <a:latin typeface="+mn-ea"/>
                          <a:ea typeface="+mn-ea"/>
                        </a:rPr>
                        <a:t>TransactionDefinition.TIMEOUT_DEFAULT</a:t>
                      </a:r>
                    </a:p>
                    <a:p>
                      <a:pPr fontAlgn="t"/>
                      <a:r>
                        <a:rPr lang="zh-CN" altLang="en-US" sz="1400">
                          <a:effectLst/>
                          <a:latin typeface="+mn-ea"/>
                          <a:ea typeface="+mn-ea"/>
                        </a:rPr>
                        <a:t>使用默认超时的底层事务系统，或者如果不支持超时则没有。</a:t>
                      </a:r>
                      <a:endParaRPr lang="zh-CN" altLang="en-US" sz="1400">
                        <a:solidFill>
                          <a:srgbClr val="333333"/>
                        </a:solidFill>
                        <a:effectLst/>
                        <a:latin typeface="+mn-ea"/>
                        <a:ea typeface="+mn-ea"/>
                      </a:endParaRPr>
                    </a:p>
                  </a:txBody>
                  <a:tcPr marL="24174" marR="24174" marT="12087" marB="12087"/>
                </a:tc>
                <a:extLst>
                  <a:ext uri="{0D108BD9-81ED-4DB2-BD59-A6C34878D82A}">
                    <a16:rowId xmlns:a16="http://schemas.microsoft.com/office/drawing/2014/main" val="2686796502"/>
                  </a:ext>
                </a:extLst>
              </a:tr>
            </a:tbl>
          </a:graphicData>
        </a:graphic>
      </p:graphicFrame>
      <p:sp>
        <p:nvSpPr>
          <p:cNvPr id="4" name="矩形: 圆角 3">
            <a:extLst>
              <a:ext uri="{FF2B5EF4-FFF2-40B4-BE49-F238E27FC236}">
                <a16:creationId xmlns:a16="http://schemas.microsoft.com/office/drawing/2014/main" id="{113CBB82-676B-4FE2-8BEA-D28436E8A9A2}"/>
              </a:ext>
            </a:extLst>
          </p:cNvPr>
          <p:cNvSpPr/>
          <p:nvPr/>
        </p:nvSpPr>
        <p:spPr>
          <a:xfrm>
            <a:off x="509300" y="1422450"/>
            <a:ext cx="6303146" cy="25543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n-ea"/>
              </a:rPr>
              <a:t>TransactionDefinition </a:t>
            </a:r>
            <a:r>
              <a:rPr lang="zh-CN" altLang="en-US">
                <a:solidFill>
                  <a:schemeClr val="tx1"/>
                </a:solidFill>
                <a:latin typeface="+mn-ea"/>
              </a:rPr>
              <a:t>是在 </a:t>
            </a:r>
            <a:r>
              <a:rPr lang="en-US" altLang="zh-CN">
                <a:solidFill>
                  <a:schemeClr val="tx1"/>
                </a:solidFill>
                <a:latin typeface="+mn-ea"/>
              </a:rPr>
              <a:t>Spring </a:t>
            </a:r>
            <a:r>
              <a:rPr lang="zh-CN" altLang="en-US">
                <a:solidFill>
                  <a:schemeClr val="tx1"/>
                </a:solidFill>
                <a:latin typeface="+mn-ea"/>
              </a:rPr>
              <a:t>中事务支持的核心接口</a:t>
            </a:r>
          </a:p>
        </p:txBody>
      </p:sp>
      <p:sp>
        <p:nvSpPr>
          <p:cNvPr id="8" name="矩形: 圆角 7">
            <a:extLst>
              <a:ext uri="{FF2B5EF4-FFF2-40B4-BE49-F238E27FC236}">
                <a16:creationId xmlns:a16="http://schemas.microsoft.com/office/drawing/2014/main" id="{9C8CBD19-039D-4410-92D4-84664B5E2384}"/>
              </a:ext>
            </a:extLst>
          </p:cNvPr>
          <p:cNvSpPr/>
          <p:nvPr/>
        </p:nvSpPr>
        <p:spPr>
          <a:xfrm>
            <a:off x="2098403" y="1852578"/>
            <a:ext cx="2171756" cy="36102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传播行为</a:t>
            </a:r>
          </a:p>
        </p:txBody>
      </p:sp>
      <p:sp>
        <p:nvSpPr>
          <p:cNvPr id="7" name="卷形: 水平 6">
            <a:extLst>
              <a:ext uri="{FF2B5EF4-FFF2-40B4-BE49-F238E27FC236}">
                <a16:creationId xmlns:a16="http://schemas.microsoft.com/office/drawing/2014/main" id="{6D48D4E2-BB8A-489C-A783-BB9AD9246693}"/>
              </a:ext>
            </a:extLst>
          </p:cNvPr>
          <p:cNvSpPr/>
          <p:nvPr/>
        </p:nvSpPr>
        <p:spPr>
          <a:xfrm>
            <a:off x="6950902" y="2647465"/>
            <a:ext cx="4731798" cy="2032986"/>
          </a:xfrm>
          <a:prstGeom prst="horizontalScroll">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       </a:t>
            </a:r>
            <a:r>
              <a:rPr lang="zh-CN" altLang="en-US">
                <a:solidFill>
                  <a:schemeClr val="tx1"/>
                </a:solidFill>
                <a:latin typeface="+mn-ea"/>
              </a:rPr>
              <a:t>所谓 </a:t>
            </a:r>
            <a:r>
              <a:rPr lang="en-US" altLang="zh-CN">
                <a:solidFill>
                  <a:schemeClr val="tx1"/>
                </a:solidFill>
                <a:latin typeface="+mn-ea"/>
              </a:rPr>
              <a:t>spring </a:t>
            </a:r>
            <a:r>
              <a:rPr lang="zh-CN" altLang="en-US">
                <a:solidFill>
                  <a:schemeClr val="tx1"/>
                </a:solidFill>
                <a:latin typeface="+mn-ea"/>
              </a:rPr>
              <a:t>事务的传播行为，就是定义在存在多个事务同时存在的时候，</a:t>
            </a:r>
            <a:r>
              <a:rPr lang="en-US" altLang="zh-CN">
                <a:solidFill>
                  <a:schemeClr val="tx1"/>
                </a:solidFill>
                <a:latin typeface="+mn-ea"/>
              </a:rPr>
              <a:t>spring </a:t>
            </a:r>
            <a:r>
              <a:rPr lang="zh-CN" altLang="en-US">
                <a:solidFill>
                  <a:schemeClr val="tx1"/>
                </a:solidFill>
                <a:latin typeface="+mn-ea"/>
              </a:rPr>
              <a:t>应该如何处理这些事务的行为</a:t>
            </a:r>
          </a:p>
        </p:txBody>
      </p:sp>
    </p:spTree>
    <p:extLst>
      <p:ext uri="{BB962C8B-B14F-4D97-AF65-F5344CB8AC3E}">
        <p14:creationId xmlns:p14="http://schemas.microsoft.com/office/powerpoint/2010/main" val="161403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9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a:t>
            </a:r>
            <a:r>
              <a:rPr lang="zh-CN" altLang="en-US"/>
              <a:t>中的隔离级别</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832775" y="1603050"/>
            <a:ext cx="2629270" cy="58380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数据库隔离级别</a:t>
            </a:r>
            <a:endParaRPr lang="en-US" altLang="zh-CN">
              <a:solidFill>
                <a:schemeClr val="tx1"/>
              </a:solidFill>
              <a:latin typeface="+mn-ea"/>
            </a:endParaRPr>
          </a:p>
        </p:txBody>
      </p:sp>
      <p:graphicFrame>
        <p:nvGraphicFramePr>
          <p:cNvPr id="3" name="表格 2">
            <a:extLst>
              <a:ext uri="{FF2B5EF4-FFF2-40B4-BE49-F238E27FC236}">
                <a16:creationId xmlns:a16="http://schemas.microsoft.com/office/drawing/2014/main" id="{E7A4EB13-70F5-496B-ADA3-56CFF8ADAE1A}"/>
              </a:ext>
            </a:extLst>
          </p:cNvPr>
          <p:cNvGraphicFramePr>
            <a:graphicFrameLocks noGrp="1"/>
          </p:cNvGraphicFramePr>
          <p:nvPr>
            <p:extLst>
              <p:ext uri="{D42A27DB-BD31-4B8C-83A1-F6EECF244321}">
                <p14:modId xmlns:p14="http://schemas.microsoft.com/office/powerpoint/2010/main" val="1912817671"/>
              </p:ext>
            </p:extLst>
          </p:nvPr>
        </p:nvGraphicFramePr>
        <p:xfrm>
          <a:off x="6091632" y="2422092"/>
          <a:ext cx="5831889" cy="3596640"/>
        </p:xfrm>
        <a:graphic>
          <a:graphicData uri="http://schemas.openxmlformats.org/drawingml/2006/table">
            <a:tbl>
              <a:tblPr>
                <a:tableStyleId>{69C7853C-536D-4A76-A0AE-DD22124D55A5}</a:tableStyleId>
              </a:tblPr>
              <a:tblGrid>
                <a:gridCol w="874784">
                  <a:extLst>
                    <a:ext uri="{9D8B030D-6E8A-4147-A177-3AD203B41FA5}">
                      <a16:colId xmlns:a16="http://schemas.microsoft.com/office/drawing/2014/main" val="788975929"/>
                    </a:ext>
                  </a:extLst>
                </a:gridCol>
                <a:gridCol w="4957105">
                  <a:extLst>
                    <a:ext uri="{9D8B030D-6E8A-4147-A177-3AD203B41FA5}">
                      <a16:colId xmlns:a16="http://schemas.microsoft.com/office/drawing/2014/main" val="983506398"/>
                    </a:ext>
                  </a:extLst>
                </a:gridCol>
              </a:tblGrid>
              <a:tr h="0">
                <a:tc>
                  <a:txBody>
                    <a:bodyPr/>
                    <a:lstStyle/>
                    <a:p>
                      <a:r>
                        <a:rPr lang="zh-CN" altLang="en-US" sz="1600">
                          <a:effectLst/>
                          <a:latin typeface="+mn-ea"/>
                          <a:ea typeface="+mn-ea"/>
                        </a:rPr>
                        <a:t>序号</a:t>
                      </a:r>
                    </a:p>
                  </a:txBody>
                  <a:tcPr marL="30480" marR="30480" marT="15240" marB="15240" anchor="ctr"/>
                </a:tc>
                <a:tc>
                  <a:txBody>
                    <a:bodyPr/>
                    <a:lstStyle/>
                    <a:p>
                      <a:r>
                        <a:rPr lang="zh-CN" altLang="en-US" sz="1600">
                          <a:effectLst/>
                          <a:latin typeface="+mn-ea"/>
                          <a:ea typeface="+mn-ea"/>
                        </a:rPr>
                        <a:t>隔离 </a:t>
                      </a:r>
                      <a:r>
                        <a:rPr lang="en-US" altLang="zh-CN" sz="1600">
                          <a:effectLst/>
                          <a:latin typeface="+mn-ea"/>
                          <a:ea typeface="+mn-ea"/>
                        </a:rPr>
                        <a:t>&amp; </a:t>
                      </a:r>
                      <a:r>
                        <a:rPr lang="zh-CN" altLang="en-US" sz="1600">
                          <a:effectLst/>
                          <a:latin typeface="+mn-ea"/>
                          <a:ea typeface="+mn-ea"/>
                        </a:rPr>
                        <a:t>描述</a:t>
                      </a:r>
                    </a:p>
                  </a:txBody>
                  <a:tcPr marL="30480" marR="30480" marT="15240" marB="15240" anchor="ctr"/>
                </a:tc>
                <a:extLst>
                  <a:ext uri="{0D108BD9-81ED-4DB2-BD59-A6C34878D82A}">
                    <a16:rowId xmlns:a16="http://schemas.microsoft.com/office/drawing/2014/main" val="1237180944"/>
                  </a:ext>
                </a:extLst>
              </a:tr>
              <a:tr h="228600">
                <a:tc>
                  <a:txBody>
                    <a:bodyPr/>
                    <a:lstStyle/>
                    <a:p>
                      <a:pPr fontAlgn="t"/>
                      <a:r>
                        <a:rPr lang="en-US" altLang="zh-CN" sz="1600">
                          <a:effectLst/>
                          <a:latin typeface="+mn-ea"/>
                          <a:ea typeface="+mn-ea"/>
                        </a:rPr>
                        <a:t>1</a:t>
                      </a:r>
                    </a:p>
                  </a:txBody>
                  <a:tcPr marL="30480" marR="30480" marT="15240" marB="15240"/>
                </a:tc>
                <a:tc>
                  <a:txBody>
                    <a:bodyPr/>
                    <a:lstStyle/>
                    <a:p>
                      <a:pPr fontAlgn="t"/>
                      <a:r>
                        <a:rPr lang="en-US" sz="1600">
                          <a:effectLst/>
                          <a:latin typeface="+mn-ea"/>
                          <a:ea typeface="+mn-ea"/>
                        </a:rPr>
                        <a:t>TransactionDefinition.ISOLATION_DEFAULT</a:t>
                      </a:r>
                    </a:p>
                    <a:p>
                      <a:pPr fontAlgn="t"/>
                      <a:r>
                        <a:rPr lang="zh-CN" altLang="en-US" sz="1600">
                          <a:effectLst/>
                          <a:latin typeface="+mn-ea"/>
                          <a:ea typeface="+mn-ea"/>
                        </a:rPr>
                        <a:t>这是默认的隔离级别。</a:t>
                      </a:r>
                      <a:endParaRPr lang="zh-CN" altLang="en-US" sz="1600">
                        <a:solidFill>
                          <a:srgbClr val="333333"/>
                        </a:solidFill>
                        <a:effectLst/>
                        <a:latin typeface="+mn-ea"/>
                        <a:ea typeface="+mn-ea"/>
                      </a:endParaRPr>
                    </a:p>
                  </a:txBody>
                  <a:tcPr marL="30480" marR="30480" marT="15240" marB="15240"/>
                </a:tc>
                <a:extLst>
                  <a:ext uri="{0D108BD9-81ED-4DB2-BD59-A6C34878D82A}">
                    <a16:rowId xmlns:a16="http://schemas.microsoft.com/office/drawing/2014/main" val="3562534391"/>
                  </a:ext>
                </a:extLst>
              </a:tr>
              <a:tr h="228600">
                <a:tc>
                  <a:txBody>
                    <a:bodyPr/>
                    <a:lstStyle/>
                    <a:p>
                      <a:pPr fontAlgn="t"/>
                      <a:r>
                        <a:rPr lang="en-US" altLang="zh-CN" sz="1600">
                          <a:effectLst/>
                          <a:latin typeface="+mn-ea"/>
                          <a:ea typeface="+mn-ea"/>
                        </a:rPr>
                        <a:t>2</a:t>
                      </a:r>
                    </a:p>
                  </a:txBody>
                  <a:tcPr marL="30480" marR="30480" marT="15240" marB="15240"/>
                </a:tc>
                <a:tc>
                  <a:txBody>
                    <a:bodyPr/>
                    <a:lstStyle/>
                    <a:p>
                      <a:pPr fontAlgn="t"/>
                      <a:r>
                        <a:rPr lang="en-US" sz="1600">
                          <a:effectLst/>
                          <a:latin typeface="+mn-ea"/>
                          <a:ea typeface="+mn-ea"/>
                        </a:rPr>
                        <a:t>TransactionDefinition.ISOLATION_READ_COMMITTED</a:t>
                      </a:r>
                    </a:p>
                    <a:p>
                      <a:pPr fontAlgn="t"/>
                      <a:r>
                        <a:rPr lang="zh-CN" altLang="en-US" sz="1600">
                          <a:effectLst/>
                          <a:latin typeface="+mn-ea"/>
                          <a:ea typeface="+mn-ea"/>
                        </a:rPr>
                        <a:t>表明能够阻止误读；可以发生不可重复读和虚读。</a:t>
                      </a:r>
                      <a:endParaRPr lang="zh-CN" altLang="en-US" sz="1600">
                        <a:solidFill>
                          <a:srgbClr val="333333"/>
                        </a:solidFill>
                        <a:effectLst/>
                        <a:latin typeface="+mn-ea"/>
                        <a:ea typeface="+mn-ea"/>
                      </a:endParaRPr>
                    </a:p>
                  </a:txBody>
                  <a:tcPr marL="30480" marR="30480" marT="15240" marB="15240"/>
                </a:tc>
                <a:extLst>
                  <a:ext uri="{0D108BD9-81ED-4DB2-BD59-A6C34878D82A}">
                    <a16:rowId xmlns:a16="http://schemas.microsoft.com/office/drawing/2014/main" val="961873743"/>
                  </a:ext>
                </a:extLst>
              </a:tr>
              <a:tr h="228600">
                <a:tc>
                  <a:txBody>
                    <a:bodyPr/>
                    <a:lstStyle/>
                    <a:p>
                      <a:pPr fontAlgn="t"/>
                      <a:r>
                        <a:rPr lang="en-US" altLang="zh-CN" sz="1600">
                          <a:effectLst/>
                          <a:latin typeface="+mn-ea"/>
                          <a:ea typeface="+mn-ea"/>
                        </a:rPr>
                        <a:t>3</a:t>
                      </a:r>
                    </a:p>
                  </a:txBody>
                  <a:tcPr marL="30480" marR="30480" marT="15240" marB="15240"/>
                </a:tc>
                <a:tc>
                  <a:txBody>
                    <a:bodyPr/>
                    <a:lstStyle/>
                    <a:p>
                      <a:pPr fontAlgn="t"/>
                      <a:r>
                        <a:rPr lang="en-US" sz="1600">
                          <a:effectLst/>
                          <a:latin typeface="+mn-ea"/>
                          <a:ea typeface="+mn-ea"/>
                        </a:rPr>
                        <a:t>TransactionDefinition.ISOLATION_READ_UNCOMMITTED</a:t>
                      </a:r>
                    </a:p>
                    <a:p>
                      <a:pPr fontAlgn="t"/>
                      <a:r>
                        <a:rPr lang="zh-CN" altLang="en-US" sz="1600">
                          <a:effectLst/>
                          <a:latin typeface="+mn-ea"/>
                          <a:ea typeface="+mn-ea"/>
                        </a:rPr>
                        <a:t>表明可以发生误读、不可重复读和虚读。</a:t>
                      </a:r>
                      <a:endParaRPr lang="zh-CN" altLang="en-US" sz="1600">
                        <a:solidFill>
                          <a:srgbClr val="333333"/>
                        </a:solidFill>
                        <a:effectLst/>
                        <a:latin typeface="+mn-ea"/>
                        <a:ea typeface="+mn-ea"/>
                      </a:endParaRPr>
                    </a:p>
                  </a:txBody>
                  <a:tcPr marL="30480" marR="30480" marT="15240" marB="15240"/>
                </a:tc>
                <a:extLst>
                  <a:ext uri="{0D108BD9-81ED-4DB2-BD59-A6C34878D82A}">
                    <a16:rowId xmlns:a16="http://schemas.microsoft.com/office/drawing/2014/main" val="3532855598"/>
                  </a:ext>
                </a:extLst>
              </a:tr>
              <a:tr h="228600">
                <a:tc>
                  <a:txBody>
                    <a:bodyPr/>
                    <a:lstStyle/>
                    <a:p>
                      <a:pPr fontAlgn="t"/>
                      <a:r>
                        <a:rPr lang="en-US" altLang="zh-CN" sz="1600">
                          <a:effectLst/>
                          <a:latin typeface="+mn-ea"/>
                          <a:ea typeface="+mn-ea"/>
                        </a:rPr>
                        <a:t>4</a:t>
                      </a:r>
                    </a:p>
                  </a:txBody>
                  <a:tcPr marL="30480" marR="30480" marT="15240" marB="15240"/>
                </a:tc>
                <a:tc>
                  <a:txBody>
                    <a:bodyPr/>
                    <a:lstStyle/>
                    <a:p>
                      <a:pPr fontAlgn="t"/>
                      <a:r>
                        <a:rPr lang="en-US" sz="1600">
                          <a:effectLst/>
                          <a:latin typeface="+mn-ea"/>
                          <a:ea typeface="+mn-ea"/>
                        </a:rPr>
                        <a:t>TransactionDefinition.ISOLATION_REPEATABLE_READ</a:t>
                      </a:r>
                    </a:p>
                    <a:p>
                      <a:pPr fontAlgn="t"/>
                      <a:r>
                        <a:rPr lang="zh-CN" altLang="en-US" sz="1600">
                          <a:effectLst/>
                          <a:latin typeface="+mn-ea"/>
                          <a:ea typeface="+mn-ea"/>
                        </a:rPr>
                        <a:t>表明能够阻止误读和不可重复读；可以发生虚读。</a:t>
                      </a:r>
                      <a:endParaRPr lang="zh-CN" altLang="en-US" sz="1600">
                        <a:solidFill>
                          <a:srgbClr val="333333"/>
                        </a:solidFill>
                        <a:effectLst/>
                        <a:latin typeface="+mn-ea"/>
                        <a:ea typeface="+mn-ea"/>
                      </a:endParaRPr>
                    </a:p>
                  </a:txBody>
                  <a:tcPr marL="30480" marR="30480" marT="15240" marB="15240"/>
                </a:tc>
                <a:extLst>
                  <a:ext uri="{0D108BD9-81ED-4DB2-BD59-A6C34878D82A}">
                    <a16:rowId xmlns:a16="http://schemas.microsoft.com/office/drawing/2014/main" val="3316443503"/>
                  </a:ext>
                </a:extLst>
              </a:tr>
              <a:tr h="228600">
                <a:tc>
                  <a:txBody>
                    <a:bodyPr/>
                    <a:lstStyle/>
                    <a:p>
                      <a:pPr fontAlgn="t"/>
                      <a:r>
                        <a:rPr lang="en-US" altLang="zh-CN" sz="1600">
                          <a:effectLst/>
                          <a:latin typeface="+mn-ea"/>
                          <a:ea typeface="+mn-ea"/>
                        </a:rPr>
                        <a:t>5</a:t>
                      </a:r>
                    </a:p>
                  </a:txBody>
                  <a:tcPr marL="30480" marR="30480" marT="15240" marB="15240"/>
                </a:tc>
                <a:tc>
                  <a:txBody>
                    <a:bodyPr/>
                    <a:lstStyle/>
                    <a:p>
                      <a:pPr fontAlgn="t"/>
                      <a:r>
                        <a:rPr lang="en-US" sz="1600">
                          <a:effectLst/>
                          <a:latin typeface="+mn-ea"/>
                          <a:ea typeface="+mn-ea"/>
                        </a:rPr>
                        <a:t>TransactionDefinition.ISOLATION_SERIALIZABLE</a:t>
                      </a:r>
                    </a:p>
                    <a:p>
                      <a:pPr fontAlgn="t"/>
                      <a:r>
                        <a:rPr lang="zh-CN" altLang="en-US" sz="1600">
                          <a:effectLst/>
                          <a:latin typeface="+mn-ea"/>
                          <a:ea typeface="+mn-ea"/>
                        </a:rPr>
                        <a:t>表明能够阻止误读、不可重复读和虚读。</a:t>
                      </a:r>
                      <a:endParaRPr lang="zh-CN" altLang="en-US" sz="1600">
                        <a:solidFill>
                          <a:srgbClr val="333333"/>
                        </a:solidFill>
                        <a:effectLst/>
                        <a:latin typeface="+mn-ea"/>
                        <a:ea typeface="+mn-ea"/>
                      </a:endParaRPr>
                    </a:p>
                  </a:txBody>
                  <a:tcPr marL="30480" marR="30480" marT="15240" marB="15240"/>
                </a:tc>
                <a:extLst>
                  <a:ext uri="{0D108BD9-81ED-4DB2-BD59-A6C34878D82A}">
                    <a16:rowId xmlns:a16="http://schemas.microsoft.com/office/drawing/2014/main" val="1061808425"/>
                  </a:ext>
                </a:extLst>
              </a:tr>
            </a:tbl>
          </a:graphicData>
        </a:graphic>
      </p:graphicFrame>
      <p:graphicFrame>
        <p:nvGraphicFramePr>
          <p:cNvPr id="4" name="表格 4">
            <a:extLst>
              <a:ext uri="{FF2B5EF4-FFF2-40B4-BE49-F238E27FC236}">
                <a16:creationId xmlns:a16="http://schemas.microsoft.com/office/drawing/2014/main" id="{F8BFDD98-BCCE-4AB9-B9F7-EF0002691884}"/>
              </a:ext>
            </a:extLst>
          </p:cNvPr>
          <p:cNvGraphicFramePr>
            <a:graphicFrameLocks noGrp="1"/>
          </p:cNvGraphicFramePr>
          <p:nvPr>
            <p:extLst>
              <p:ext uri="{D42A27DB-BD31-4B8C-83A1-F6EECF244321}">
                <p14:modId xmlns:p14="http://schemas.microsoft.com/office/powerpoint/2010/main" val="2604408819"/>
              </p:ext>
            </p:extLst>
          </p:nvPr>
        </p:nvGraphicFramePr>
        <p:xfrm>
          <a:off x="268479" y="2422091"/>
          <a:ext cx="5141157" cy="3865590"/>
        </p:xfrm>
        <a:graphic>
          <a:graphicData uri="http://schemas.openxmlformats.org/drawingml/2006/table">
            <a:tbl>
              <a:tblPr firstRow="1" bandRow="1">
                <a:tableStyleId>{21E4AEA4-8DFA-4A89-87EB-49C32662AFE0}</a:tableStyleId>
              </a:tblPr>
              <a:tblGrid>
                <a:gridCol w="1986449">
                  <a:extLst>
                    <a:ext uri="{9D8B030D-6E8A-4147-A177-3AD203B41FA5}">
                      <a16:colId xmlns:a16="http://schemas.microsoft.com/office/drawing/2014/main" val="1006534066"/>
                    </a:ext>
                  </a:extLst>
                </a:gridCol>
                <a:gridCol w="1440989">
                  <a:extLst>
                    <a:ext uri="{9D8B030D-6E8A-4147-A177-3AD203B41FA5}">
                      <a16:colId xmlns:a16="http://schemas.microsoft.com/office/drawing/2014/main" val="3690358978"/>
                    </a:ext>
                  </a:extLst>
                </a:gridCol>
                <a:gridCol w="1713719">
                  <a:extLst>
                    <a:ext uri="{9D8B030D-6E8A-4147-A177-3AD203B41FA5}">
                      <a16:colId xmlns:a16="http://schemas.microsoft.com/office/drawing/2014/main" val="4041201033"/>
                    </a:ext>
                  </a:extLst>
                </a:gridCol>
              </a:tblGrid>
              <a:tr h="366243">
                <a:tc>
                  <a:txBody>
                    <a:bodyPr/>
                    <a:lstStyle/>
                    <a:p>
                      <a:r>
                        <a:rPr lang="zh-CN" altLang="en-US" sz="1600">
                          <a:latin typeface="+mn-ea"/>
                          <a:ea typeface="+mn-ea"/>
                        </a:rPr>
                        <a:t>隔离级别</a:t>
                      </a:r>
                    </a:p>
                  </a:txBody>
                  <a:tcPr/>
                </a:tc>
                <a:tc>
                  <a:txBody>
                    <a:bodyPr/>
                    <a:lstStyle/>
                    <a:p>
                      <a:r>
                        <a:rPr lang="zh-CN" altLang="en-US" sz="1600">
                          <a:latin typeface="+mn-ea"/>
                          <a:ea typeface="+mn-ea"/>
                        </a:rPr>
                        <a:t>隔离级别的值</a:t>
                      </a:r>
                    </a:p>
                  </a:txBody>
                  <a:tcPr/>
                </a:tc>
                <a:tc>
                  <a:txBody>
                    <a:bodyPr/>
                    <a:lstStyle/>
                    <a:p>
                      <a:r>
                        <a:rPr lang="zh-CN" altLang="en-US" sz="1600">
                          <a:latin typeface="+mn-ea"/>
                          <a:ea typeface="+mn-ea"/>
                        </a:rPr>
                        <a:t>导致的问题</a:t>
                      </a:r>
                    </a:p>
                  </a:txBody>
                  <a:tcPr/>
                </a:tc>
                <a:extLst>
                  <a:ext uri="{0D108BD9-81ED-4DB2-BD59-A6C34878D82A}">
                    <a16:rowId xmlns:a16="http://schemas.microsoft.com/office/drawing/2014/main" val="3352292608"/>
                  </a:ext>
                </a:extLst>
              </a:tr>
              <a:tr h="542787">
                <a:tc>
                  <a:txBody>
                    <a:bodyPr/>
                    <a:lstStyle/>
                    <a:p>
                      <a:r>
                        <a:rPr lang="en-US" altLang="zh-CN" sz="1600">
                          <a:latin typeface="+mn-ea"/>
                          <a:ea typeface="+mn-ea"/>
                        </a:rPr>
                        <a:t>Read_Uncommitted</a:t>
                      </a:r>
                      <a:endParaRPr lang="zh-CN" altLang="en-US" sz="1600">
                        <a:latin typeface="+mn-ea"/>
                        <a:ea typeface="+mn-ea"/>
                      </a:endParaRPr>
                    </a:p>
                  </a:txBody>
                  <a:tcPr/>
                </a:tc>
                <a:tc>
                  <a:txBody>
                    <a:bodyPr/>
                    <a:lstStyle/>
                    <a:p>
                      <a:r>
                        <a:rPr lang="en-US" altLang="zh-CN" sz="1600">
                          <a:latin typeface="+mn-ea"/>
                          <a:ea typeface="+mn-ea"/>
                        </a:rPr>
                        <a:t>0</a:t>
                      </a:r>
                      <a:endParaRPr lang="zh-CN" altLang="en-US" sz="1600">
                        <a:latin typeface="+mn-ea"/>
                        <a:ea typeface="+mn-ea"/>
                      </a:endParaRPr>
                    </a:p>
                  </a:txBody>
                  <a:tcPr/>
                </a:tc>
                <a:tc>
                  <a:txBody>
                    <a:bodyPr/>
                    <a:lstStyle/>
                    <a:p>
                      <a:r>
                        <a:rPr lang="zh-CN" altLang="en-US" sz="1600">
                          <a:latin typeface="+mn-ea"/>
                          <a:ea typeface="+mn-ea"/>
                        </a:rPr>
                        <a:t>导致脏读</a:t>
                      </a:r>
                    </a:p>
                  </a:txBody>
                  <a:tcPr/>
                </a:tc>
                <a:extLst>
                  <a:ext uri="{0D108BD9-81ED-4DB2-BD59-A6C34878D82A}">
                    <a16:rowId xmlns:a16="http://schemas.microsoft.com/office/drawing/2014/main" val="1274470053"/>
                  </a:ext>
                </a:extLst>
              </a:tr>
              <a:tr h="800604">
                <a:tc>
                  <a:txBody>
                    <a:bodyPr/>
                    <a:lstStyle/>
                    <a:p>
                      <a:r>
                        <a:rPr lang="en-US" altLang="zh-CN" sz="1600">
                          <a:latin typeface="+mn-ea"/>
                          <a:ea typeface="+mn-ea"/>
                        </a:rPr>
                        <a:t>Read_Committed</a:t>
                      </a:r>
                      <a:endParaRPr lang="zh-CN" altLang="en-US" sz="1600">
                        <a:latin typeface="+mn-ea"/>
                        <a:ea typeface="+mn-ea"/>
                      </a:endParaRPr>
                    </a:p>
                  </a:txBody>
                  <a:tcPr/>
                </a:tc>
                <a:tc>
                  <a:txBody>
                    <a:bodyPr/>
                    <a:lstStyle/>
                    <a:p>
                      <a:r>
                        <a:rPr lang="en-US" altLang="zh-CN" sz="1600">
                          <a:latin typeface="+mn-ea"/>
                          <a:ea typeface="+mn-ea"/>
                        </a:rPr>
                        <a:t>1</a:t>
                      </a:r>
                      <a:endParaRPr lang="zh-CN" altLang="en-US" sz="1600">
                        <a:latin typeface="+mn-ea"/>
                        <a:ea typeface="+mn-ea"/>
                      </a:endParaRPr>
                    </a:p>
                  </a:txBody>
                  <a:tcPr/>
                </a:tc>
                <a:tc>
                  <a:txBody>
                    <a:bodyPr/>
                    <a:lstStyle/>
                    <a:p>
                      <a:r>
                        <a:rPr lang="zh-CN" altLang="en-US" sz="1600">
                          <a:latin typeface="+mn-ea"/>
                          <a:ea typeface="+mn-ea"/>
                        </a:rPr>
                        <a:t>避免脏读，允许不可重复读和幻读</a:t>
                      </a:r>
                    </a:p>
                  </a:txBody>
                  <a:tcPr/>
                </a:tc>
                <a:extLst>
                  <a:ext uri="{0D108BD9-81ED-4DB2-BD59-A6C34878D82A}">
                    <a16:rowId xmlns:a16="http://schemas.microsoft.com/office/drawing/2014/main" val="1835943011"/>
                  </a:ext>
                </a:extLst>
              </a:tr>
              <a:tr h="800604">
                <a:tc>
                  <a:txBody>
                    <a:bodyPr/>
                    <a:lstStyle/>
                    <a:p>
                      <a:r>
                        <a:rPr lang="en-US" altLang="zh-CN" sz="1600">
                          <a:latin typeface="+mn-ea"/>
                          <a:ea typeface="+mn-ea"/>
                        </a:rPr>
                        <a:t>Repeatable_Read</a:t>
                      </a:r>
                      <a:endParaRPr lang="zh-CN" altLang="en-US" sz="1600">
                        <a:latin typeface="+mn-ea"/>
                        <a:ea typeface="+mn-ea"/>
                      </a:endParaRPr>
                    </a:p>
                  </a:txBody>
                  <a:tcPr/>
                </a:tc>
                <a:tc>
                  <a:txBody>
                    <a:bodyPr/>
                    <a:lstStyle/>
                    <a:p>
                      <a:r>
                        <a:rPr lang="en-US" altLang="zh-CN" sz="1600">
                          <a:latin typeface="+mn-ea"/>
                          <a:ea typeface="+mn-ea"/>
                        </a:rPr>
                        <a:t>2</a:t>
                      </a:r>
                      <a:endParaRPr lang="zh-CN" altLang="en-US" sz="1600">
                        <a:latin typeface="+mn-ea"/>
                        <a:ea typeface="+mn-ea"/>
                      </a:endParaRPr>
                    </a:p>
                  </a:txBody>
                  <a:tcPr/>
                </a:tc>
                <a:tc>
                  <a:txBody>
                    <a:bodyPr/>
                    <a:lstStyle/>
                    <a:p>
                      <a:r>
                        <a:rPr lang="zh-CN" altLang="en-US" sz="1600">
                          <a:latin typeface="+mn-ea"/>
                          <a:ea typeface="+mn-ea"/>
                        </a:rPr>
                        <a:t>避免脏读，不可重复读，允许幻读</a:t>
                      </a:r>
                    </a:p>
                  </a:txBody>
                  <a:tcPr/>
                </a:tc>
                <a:extLst>
                  <a:ext uri="{0D108BD9-81ED-4DB2-BD59-A6C34878D82A}">
                    <a16:rowId xmlns:a16="http://schemas.microsoft.com/office/drawing/2014/main" val="1800633387"/>
                  </a:ext>
                </a:extLst>
              </a:tr>
              <a:tr h="1275036">
                <a:tc>
                  <a:txBody>
                    <a:bodyPr/>
                    <a:lstStyle/>
                    <a:p>
                      <a:r>
                        <a:rPr lang="en-US" altLang="zh-CN" sz="1600">
                          <a:latin typeface="+mn-ea"/>
                          <a:ea typeface="+mn-ea"/>
                        </a:rPr>
                        <a:t>Seriaizable</a:t>
                      </a:r>
                      <a:endParaRPr lang="zh-CN" altLang="en-US" sz="1600">
                        <a:latin typeface="+mn-ea"/>
                        <a:ea typeface="+mn-ea"/>
                      </a:endParaRPr>
                    </a:p>
                  </a:txBody>
                  <a:tcPr/>
                </a:tc>
                <a:tc>
                  <a:txBody>
                    <a:bodyPr/>
                    <a:lstStyle/>
                    <a:p>
                      <a:r>
                        <a:rPr lang="en-US" altLang="zh-CN" sz="1600">
                          <a:latin typeface="+mn-ea"/>
                          <a:ea typeface="+mn-ea"/>
                        </a:rPr>
                        <a:t>3</a:t>
                      </a:r>
                      <a:endParaRPr lang="zh-CN" altLang="en-US" sz="1600">
                        <a:latin typeface="+mn-ea"/>
                        <a:ea typeface="+mn-ea"/>
                      </a:endParaRPr>
                    </a:p>
                  </a:txBody>
                  <a:tcPr/>
                </a:tc>
                <a:tc>
                  <a:txBody>
                    <a:bodyPr/>
                    <a:lstStyle/>
                    <a:p>
                      <a:r>
                        <a:rPr lang="zh-CN" altLang="en-US" sz="1600">
                          <a:latin typeface="+mn-ea"/>
                          <a:ea typeface="+mn-ea"/>
                        </a:rPr>
                        <a:t>串行化读，事务只能一个一个执行，避免了脏读，不可重复读，幻读</a:t>
                      </a:r>
                    </a:p>
                  </a:txBody>
                  <a:tcPr/>
                </a:tc>
                <a:extLst>
                  <a:ext uri="{0D108BD9-81ED-4DB2-BD59-A6C34878D82A}">
                    <a16:rowId xmlns:a16="http://schemas.microsoft.com/office/drawing/2014/main" val="3033952538"/>
                  </a:ext>
                </a:extLst>
              </a:tr>
            </a:tbl>
          </a:graphicData>
        </a:graphic>
      </p:graphicFrame>
      <p:sp>
        <p:nvSpPr>
          <p:cNvPr id="7" name="矩形: 圆角 6">
            <a:extLst>
              <a:ext uri="{FF2B5EF4-FFF2-40B4-BE49-F238E27FC236}">
                <a16:creationId xmlns:a16="http://schemas.microsoft.com/office/drawing/2014/main" id="{D2F07691-547A-494C-A0FA-A499B0006136}"/>
              </a:ext>
            </a:extLst>
          </p:cNvPr>
          <p:cNvSpPr/>
          <p:nvPr/>
        </p:nvSpPr>
        <p:spPr>
          <a:xfrm>
            <a:off x="8103833" y="1603050"/>
            <a:ext cx="2629270" cy="59332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Spring</a:t>
            </a:r>
            <a:r>
              <a:rPr lang="zh-CN" altLang="en-US">
                <a:solidFill>
                  <a:schemeClr val="tx1"/>
                </a:solidFill>
                <a:latin typeface="+mn-ea"/>
              </a:rPr>
              <a:t>中的隔离级别</a:t>
            </a:r>
            <a:endParaRPr lang="en-US" altLang="zh-CN">
              <a:solidFill>
                <a:schemeClr val="tx1"/>
              </a:solidFill>
              <a:latin typeface="+mn-ea"/>
            </a:endParaRPr>
          </a:p>
        </p:txBody>
      </p:sp>
    </p:spTree>
    <p:extLst>
      <p:ext uri="{BB962C8B-B14F-4D97-AF65-F5344CB8AC3E}">
        <p14:creationId xmlns:p14="http://schemas.microsoft.com/office/powerpoint/2010/main" val="14024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5"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r>
              <a:rPr lang="en-US" altLang="zh-CN"/>
              <a:t>Spring </a:t>
            </a:r>
            <a:r>
              <a:rPr lang="zh-CN" altLang="en-US"/>
              <a:t>编程式事务管理和声明式事务管理</a:t>
            </a:r>
          </a:p>
        </p:txBody>
      </p:sp>
      <p:sp>
        <p:nvSpPr>
          <p:cNvPr id="6" name="矩形: 圆角 5">
            <a:extLst>
              <a:ext uri="{FF2B5EF4-FFF2-40B4-BE49-F238E27FC236}">
                <a16:creationId xmlns:a16="http://schemas.microsoft.com/office/drawing/2014/main" id="{B7C2A55F-8EB7-4F6C-BCBD-2E01C0FF4569}"/>
              </a:ext>
            </a:extLst>
          </p:cNvPr>
          <p:cNvSpPr/>
          <p:nvPr/>
        </p:nvSpPr>
        <p:spPr>
          <a:xfrm>
            <a:off x="404004" y="2736033"/>
            <a:ext cx="5687628" cy="291904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Spring</a:t>
            </a:r>
            <a:r>
              <a:rPr lang="zh-CN" altLang="en-US">
                <a:solidFill>
                  <a:schemeClr val="tx1"/>
                </a:solidFill>
                <a:latin typeface="+mn-ea"/>
              </a:rPr>
              <a:t>框架通过使用以下两种方式提供编程式事务管理的方法：</a:t>
            </a:r>
            <a:endParaRPr lang="en-US" altLang="zh-CN">
              <a:solidFill>
                <a:schemeClr val="tx1"/>
              </a:solidFill>
              <a:latin typeface="+mn-ea"/>
            </a:endParaRPr>
          </a:p>
          <a:p>
            <a:pPr marL="285750" indent="-285750">
              <a:buFont typeface="Arial" panose="020B0604020202020204" pitchFamily="34" charset="0"/>
              <a:buChar char="•"/>
            </a:pPr>
            <a:r>
              <a:rPr lang="en-US" altLang="zh-CN">
                <a:solidFill>
                  <a:schemeClr val="tx1"/>
                </a:solidFill>
                <a:latin typeface="+mn-ea"/>
              </a:rPr>
              <a:t>TransactionTemplate</a:t>
            </a:r>
          </a:p>
          <a:p>
            <a:pPr marL="285750" indent="-285750">
              <a:buFont typeface="Arial" panose="020B0604020202020204" pitchFamily="34" charset="0"/>
              <a:buChar char="•"/>
            </a:pPr>
            <a:r>
              <a:rPr lang="zh-CN" altLang="en-US">
                <a:solidFill>
                  <a:schemeClr val="tx1"/>
                </a:solidFill>
                <a:latin typeface="+mn-ea"/>
              </a:rPr>
              <a:t>一个</a:t>
            </a:r>
            <a:r>
              <a:rPr lang="en-US" altLang="zh-CN">
                <a:solidFill>
                  <a:schemeClr val="tx1"/>
                </a:solidFill>
                <a:latin typeface="+mn-ea"/>
              </a:rPr>
              <a:t>PlantfromTransactionManager</a:t>
            </a:r>
            <a:r>
              <a:rPr lang="zh-CN" altLang="en-US">
                <a:solidFill>
                  <a:schemeClr val="tx1"/>
                </a:solidFill>
                <a:latin typeface="+mn-ea"/>
              </a:rPr>
              <a:t>的直接实现</a:t>
            </a:r>
          </a:p>
        </p:txBody>
      </p:sp>
      <p:sp>
        <p:nvSpPr>
          <p:cNvPr id="7" name="矩形: 圆角 6">
            <a:extLst>
              <a:ext uri="{FF2B5EF4-FFF2-40B4-BE49-F238E27FC236}">
                <a16:creationId xmlns:a16="http://schemas.microsoft.com/office/drawing/2014/main" id="{D9E9C5AA-0227-4793-951F-02102758F74A}"/>
              </a:ext>
            </a:extLst>
          </p:cNvPr>
          <p:cNvSpPr/>
          <p:nvPr/>
        </p:nvSpPr>
        <p:spPr>
          <a:xfrm>
            <a:off x="6323860" y="2359334"/>
            <a:ext cx="5406501" cy="387954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rgbClr val="000000"/>
                </a:solidFill>
                <a:latin typeface="+mn-ea"/>
              </a:rPr>
              <a:t>        </a:t>
            </a:r>
            <a:r>
              <a:rPr lang="zh-CN" altLang="zh-CN">
                <a:solidFill>
                  <a:srgbClr val="000000"/>
                </a:solidFill>
                <a:latin typeface="+mn-ea"/>
              </a:rPr>
              <a:t>关于Spring框架的声明式事务支持，是</a:t>
            </a:r>
            <a:r>
              <a:rPr lang="zh-CN" altLang="en-US">
                <a:solidFill>
                  <a:srgbClr val="000000"/>
                </a:solidFill>
                <a:latin typeface="+mn-ea"/>
              </a:rPr>
              <a:t>通过</a:t>
            </a:r>
            <a:r>
              <a:rPr lang="en-US" altLang="zh-CN">
                <a:solidFill>
                  <a:srgbClr val="000000"/>
                </a:solidFill>
                <a:latin typeface="+mn-ea"/>
              </a:rPr>
              <a:t>AOP</a:t>
            </a:r>
            <a:r>
              <a:rPr lang="zh-CN" altLang="en-US">
                <a:solidFill>
                  <a:srgbClr val="000000"/>
                </a:solidFill>
                <a:latin typeface="+mn-ea"/>
              </a:rPr>
              <a:t>代理</a:t>
            </a:r>
            <a:r>
              <a:rPr lang="zh-CN" altLang="zh-CN">
                <a:solidFill>
                  <a:srgbClr val="000000"/>
                </a:solidFill>
                <a:latin typeface="+mn-ea"/>
              </a:rPr>
              <a:t>启用的 ，并且事务</a:t>
            </a:r>
            <a:r>
              <a:rPr lang="zh-CN" altLang="en-US">
                <a:solidFill>
                  <a:srgbClr val="000000"/>
                </a:solidFill>
                <a:latin typeface="+mn-ea"/>
              </a:rPr>
              <a:t>通知</a:t>
            </a:r>
            <a:r>
              <a:rPr lang="zh-CN" altLang="zh-CN">
                <a:solidFill>
                  <a:srgbClr val="000000"/>
                </a:solidFill>
                <a:latin typeface="+mn-ea"/>
              </a:rPr>
              <a:t>由元数据（当前基于XML或基于注释）驱动。AOP与事务元数据的组合产生了一个AOP代理，该代理</a:t>
            </a:r>
            <a:r>
              <a:rPr lang="zh-CN" altLang="en-US">
                <a:solidFill>
                  <a:srgbClr val="000000"/>
                </a:solidFill>
                <a:latin typeface="+mn-ea"/>
              </a:rPr>
              <a:t>使用一个</a:t>
            </a:r>
            <a:r>
              <a:rPr lang="zh-CN" altLang="zh-CN">
                <a:solidFill>
                  <a:srgbClr val="3D3D3C"/>
                </a:solidFill>
                <a:latin typeface="+mn-ea"/>
              </a:rPr>
              <a:t>TransactionInterceptor</a:t>
            </a:r>
            <a:r>
              <a:rPr lang="zh-CN" altLang="zh-CN">
                <a:solidFill>
                  <a:srgbClr val="000000"/>
                </a:solidFill>
                <a:latin typeface="+mn-ea"/>
              </a:rPr>
              <a:t> 和适当的</a:t>
            </a:r>
            <a:r>
              <a:rPr lang="zh-CN" altLang="zh-CN">
                <a:solidFill>
                  <a:srgbClr val="3D3D3C"/>
                </a:solidFill>
                <a:latin typeface="+mn-ea"/>
              </a:rPr>
              <a:t>PlatformTransactionManager</a:t>
            </a:r>
            <a:r>
              <a:rPr lang="zh-CN" altLang="zh-CN">
                <a:solidFill>
                  <a:srgbClr val="000000"/>
                </a:solidFill>
                <a:latin typeface="+mn-ea"/>
              </a:rPr>
              <a:t>结合实现来驱动方法调用</a:t>
            </a:r>
            <a:r>
              <a:rPr lang="zh-CN" altLang="en-US">
                <a:solidFill>
                  <a:srgbClr val="000000"/>
                </a:solidFill>
                <a:latin typeface="+mn-ea"/>
              </a:rPr>
              <a:t>相关</a:t>
            </a:r>
            <a:r>
              <a:rPr lang="zh-CN" altLang="zh-CN">
                <a:solidFill>
                  <a:srgbClr val="000000"/>
                </a:solidFill>
                <a:latin typeface="+mn-ea"/>
              </a:rPr>
              <a:t>的事务。</a:t>
            </a:r>
            <a:r>
              <a:rPr lang="zh-CN" altLang="zh-CN" sz="1050">
                <a:solidFill>
                  <a:schemeClr val="tx1"/>
                </a:solidFill>
                <a:latin typeface="+mn-ea"/>
              </a:rPr>
              <a:t> </a:t>
            </a:r>
            <a:endParaRPr lang="zh-CN" altLang="zh-CN" sz="2800">
              <a:solidFill>
                <a:schemeClr val="tx1"/>
              </a:solidFill>
              <a:latin typeface="+mn-ea"/>
            </a:endParaRPr>
          </a:p>
          <a:p>
            <a:endParaRPr lang="zh-CN" altLang="en-US"/>
          </a:p>
        </p:txBody>
      </p:sp>
      <p:sp>
        <p:nvSpPr>
          <p:cNvPr id="11" name="Rectangle 7">
            <a:extLst>
              <a:ext uri="{FF2B5EF4-FFF2-40B4-BE49-F238E27FC236}">
                <a16:creationId xmlns:a16="http://schemas.microsoft.com/office/drawing/2014/main" id="{66378B49-720B-473E-A6DA-ABDC51A25DE5}"/>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7661865"/>
      </p:ext>
    </p:extLst>
  </p:cSld>
  <p:clrMapOvr>
    <a:masterClrMapping/>
  </p:clrMapOvr>
  <p:transition>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SSM</a:t>
            </a:r>
            <a:r>
              <a:rPr lang="zh-CN" altLang="en-US"/>
              <a:t>框架概述</a:t>
            </a:r>
            <a:endParaRPr lang="zh-cn"/>
          </a:p>
        </p:txBody>
      </p:sp>
      <p:sp>
        <p:nvSpPr>
          <p:cNvPr id="8" name="矩形: 剪去对角 7">
            <a:extLst>
              <a:ext uri="{FF2B5EF4-FFF2-40B4-BE49-F238E27FC236}">
                <a16:creationId xmlns:a16="http://schemas.microsoft.com/office/drawing/2014/main" id="{67C60A03-3411-4E66-92C1-57DD97C639A1}"/>
              </a:ext>
            </a:extLst>
          </p:cNvPr>
          <p:cNvSpPr/>
          <p:nvPr/>
        </p:nvSpPr>
        <p:spPr>
          <a:xfrm>
            <a:off x="435005" y="1488711"/>
            <a:ext cx="10638408" cy="1343266"/>
          </a:xfrm>
          <a:prstGeom prst="snip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tx1"/>
                </a:solidFill>
                <a:latin typeface="+mn-ea"/>
              </a:rPr>
              <a:t>Spring</a:t>
            </a:r>
          </a:p>
          <a:p>
            <a:r>
              <a:rPr lang="zh-CN" altLang="en-US">
                <a:solidFill>
                  <a:schemeClr val="tx1"/>
                </a:solidFill>
                <a:latin typeface="+mn-ea"/>
              </a:rPr>
              <a:t>　　</a:t>
            </a:r>
            <a:r>
              <a:rPr lang="en-US" altLang="zh-CN">
                <a:solidFill>
                  <a:schemeClr val="tx1"/>
                </a:solidFill>
                <a:latin typeface="+mn-ea"/>
              </a:rPr>
              <a:t>Spring</a:t>
            </a:r>
            <a:r>
              <a:rPr lang="zh-CN" altLang="en-US">
                <a:solidFill>
                  <a:schemeClr val="tx1"/>
                </a:solidFill>
                <a:latin typeface="+mn-ea"/>
              </a:rPr>
              <a:t>就像是整个项目中装配</a:t>
            </a:r>
            <a:r>
              <a:rPr lang="en-US" altLang="zh-CN">
                <a:solidFill>
                  <a:schemeClr val="tx1"/>
                </a:solidFill>
                <a:latin typeface="+mn-ea"/>
              </a:rPr>
              <a:t>bean</a:t>
            </a:r>
            <a:r>
              <a:rPr lang="zh-CN" altLang="en-US">
                <a:solidFill>
                  <a:schemeClr val="tx1"/>
                </a:solidFill>
                <a:latin typeface="+mn-ea"/>
              </a:rPr>
              <a:t>的大工厂，在配置文件中可以指定使用特定的参数去调用实体类的构造方法来实例化对象。　　</a:t>
            </a:r>
            <a:endParaRPr lang="en-US" altLang="zh-CN">
              <a:solidFill>
                <a:schemeClr val="tx1"/>
              </a:solidFill>
              <a:latin typeface="+mn-ea"/>
            </a:endParaRPr>
          </a:p>
        </p:txBody>
      </p:sp>
      <p:sp>
        <p:nvSpPr>
          <p:cNvPr id="9" name="矩形: 剪去对角 8">
            <a:extLst>
              <a:ext uri="{FF2B5EF4-FFF2-40B4-BE49-F238E27FC236}">
                <a16:creationId xmlns:a16="http://schemas.microsoft.com/office/drawing/2014/main" id="{B5D148D1-5FF3-445B-A9A0-CD31465C517D}"/>
              </a:ext>
            </a:extLst>
          </p:cNvPr>
          <p:cNvSpPr/>
          <p:nvPr/>
        </p:nvSpPr>
        <p:spPr>
          <a:xfrm>
            <a:off x="435005" y="4804509"/>
            <a:ext cx="10638408" cy="1398860"/>
          </a:xfrm>
          <a:prstGeom prst="snip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tx1"/>
                </a:solidFill>
                <a:latin typeface="+mn-ea"/>
              </a:rPr>
              <a:t>mybatis</a:t>
            </a:r>
            <a:br>
              <a:rPr lang="zh-CN" altLang="en-US">
                <a:solidFill>
                  <a:schemeClr val="tx1"/>
                </a:solidFill>
                <a:latin typeface="+mn-ea"/>
              </a:rPr>
            </a:br>
            <a:r>
              <a:rPr lang="zh-CN" altLang="en-US">
                <a:solidFill>
                  <a:schemeClr val="tx1"/>
                </a:solidFill>
                <a:latin typeface="+mn-ea"/>
              </a:rPr>
              <a:t>　　</a:t>
            </a:r>
            <a:r>
              <a:rPr lang="en-US" altLang="zh-CN">
                <a:solidFill>
                  <a:schemeClr val="tx1"/>
                </a:solidFill>
                <a:latin typeface="+mn-ea"/>
              </a:rPr>
              <a:t>mybatis</a:t>
            </a:r>
            <a:r>
              <a:rPr lang="zh-CN" altLang="en-US">
                <a:solidFill>
                  <a:schemeClr val="tx1"/>
                </a:solidFill>
                <a:latin typeface="+mn-ea"/>
              </a:rPr>
              <a:t>是对</a:t>
            </a:r>
            <a:r>
              <a:rPr lang="en-US" altLang="zh-CN">
                <a:solidFill>
                  <a:schemeClr val="tx1"/>
                </a:solidFill>
                <a:latin typeface="+mn-ea"/>
              </a:rPr>
              <a:t>jdbc</a:t>
            </a:r>
            <a:r>
              <a:rPr lang="zh-CN" altLang="en-US">
                <a:solidFill>
                  <a:schemeClr val="tx1"/>
                </a:solidFill>
                <a:latin typeface="+mn-ea"/>
              </a:rPr>
              <a:t>的封装，它让数据库底层操作变的透明。</a:t>
            </a:r>
          </a:p>
        </p:txBody>
      </p:sp>
      <p:sp>
        <p:nvSpPr>
          <p:cNvPr id="10" name="矩形: 剪去对角 9">
            <a:extLst>
              <a:ext uri="{FF2B5EF4-FFF2-40B4-BE49-F238E27FC236}">
                <a16:creationId xmlns:a16="http://schemas.microsoft.com/office/drawing/2014/main" id="{6DB85B0B-CC3A-4EAD-9D4F-3685F02670DF}"/>
              </a:ext>
            </a:extLst>
          </p:cNvPr>
          <p:cNvSpPr/>
          <p:nvPr/>
        </p:nvSpPr>
        <p:spPr>
          <a:xfrm>
            <a:off x="435005" y="3074336"/>
            <a:ext cx="10638408" cy="1487813"/>
          </a:xfrm>
          <a:prstGeom prst="snip2Diag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tx1"/>
                </a:solidFill>
                <a:latin typeface="+mn-ea"/>
              </a:rPr>
              <a:t>SpringMVC</a:t>
            </a:r>
            <a:br>
              <a:rPr lang="en-US" altLang="zh-CN">
                <a:solidFill>
                  <a:schemeClr val="tx1"/>
                </a:solidFill>
                <a:latin typeface="+mn-ea"/>
              </a:rPr>
            </a:br>
            <a:r>
              <a:rPr lang="zh-CN" altLang="en-US">
                <a:solidFill>
                  <a:schemeClr val="tx1"/>
                </a:solidFill>
                <a:latin typeface="+mn-ea"/>
              </a:rPr>
              <a:t>　　</a:t>
            </a:r>
            <a:r>
              <a:rPr lang="en-US" altLang="zh-CN">
                <a:solidFill>
                  <a:schemeClr val="tx1"/>
                </a:solidFill>
                <a:latin typeface="+mn-ea"/>
              </a:rPr>
              <a:t>SpringMVC</a:t>
            </a:r>
            <a:r>
              <a:rPr lang="zh-CN" altLang="en-US">
                <a:solidFill>
                  <a:schemeClr val="tx1"/>
                </a:solidFill>
                <a:latin typeface="+mn-ea"/>
              </a:rPr>
              <a:t>框架提供了模型</a:t>
            </a:r>
            <a:r>
              <a:rPr lang="en-US" altLang="zh-CN">
                <a:solidFill>
                  <a:schemeClr val="tx1"/>
                </a:solidFill>
                <a:latin typeface="+mn-ea"/>
              </a:rPr>
              <a:t>-</a:t>
            </a:r>
            <a:r>
              <a:rPr lang="zh-CN" altLang="en-US">
                <a:solidFill>
                  <a:schemeClr val="tx1"/>
                </a:solidFill>
                <a:latin typeface="+mn-ea"/>
              </a:rPr>
              <a:t>视图</a:t>
            </a:r>
            <a:r>
              <a:rPr lang="en-US" altLang="zh-CN">
                <a:solidFill>
                  <a:schemeClr val="tx1"/>
                </a:solidFill>
                <a:latin typeface="+mn-ea"/>
              </a:rPr>
              <a:t>-</a:t>
            </a:r>
            <a:r>
              <a:rPr lang="zh-CN" altLang="en-US">
                <a:solidFill>
                  <a:schemeClr val="tx1"/>
                </a:solidFill>
                <a:latin typeface="+mn-ea"/>
              </a:rPr>
              <a:t>控制的体系结构和可以用来开发灵活、松散耦合的 </a:t>
            </a:r>
            <a:r>
              <a:rPr lang="en-US" altLang="zh-CN">
                <a:solidFill>
                  <a:schemeClr val="tx1"/>
                </a:solidFill>
                <a:latin typeface="+mn-ea"/>
              </a:rPr>
              <a:t>web </a:t>
            </a:r>
            <a:r>
              <a:rPr lang="zh-CN" altLang="en-US">
                <a:solidFill>
                  <a:schemeClr val="tx1"/>
                </a:solidFill>
                <a:latin typeface="+mn-ea"/>
              </a:rPr>
              <a:t>应用程序的组件</a:t>
            </a:r>
          </a:p>
        </p:txBody>
      </p:sp>
    </p:spTree>
    <p:extLst>
      <p:ext uri="{BB962C8B-B14F-4D97-AF65-F5344CB8AC3E}">
        <p14:creationId xmlns:p14="http://schemas.microsoft.com/office/powerpoint/2010/main" val="42481877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a:t>
            </a:r>
            <a:r>
              <a:rPr lang="zh-CN" altLang="en-US"/>
              <a:t>事务管理</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61639" y="1775534"/>
            <a:ext cx="10904438" cy="459902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chemeClr val="tx1"/>
                </a:solidFill>
              </a:rPr>
              <a:t>在程序性和声明性事务管理之间进行选择：</a:t>
            </a:r>
            <a:endParaRPr lang="en-US" altLang="zh-CN" b="1">
              <a:solidFill>
                <a:schemeClr val="tx1"/>
              </a:solidFill>
              <a:latin typeface="+mn-ea"/>
            </a:endParaRPr>
          </a:p>
          <a:p>
            <a:r>
              <a:rPr lang="en-US" altLang="zh-CN">
                <a:solidFill>
                  <a:schemeClr val="tx1"/>
                </a:solidFill>
                <a:latin typeface="+mn-ea"/>
              </a:rPr>
              <a:t>       Spring </a:t>
            </a:r>
            <a:r>
              <a:rPr lang="zh-CN" altLang="en-US">
                <a:solidFill>
                  <a:schemeClr val="tx1"/>
                </a:solidFill>
                <a:latin typeface="+mn-ea"/>
              </a:rPr>
              <a:t>事务管理仅当执行少量事务操作时，程序事务管理通常是一个好主意。例如，如果</a:t>
            </a:r>
            <a:r>
              <a:rPr lang="en-US" altLang="zh-CN">
                <a:solidFill>
                  <a:schemeClr val="tx1"/>
                </a:solidFill>
                <a:latin typeface="+mn-ea"/>
              </a:rPr>
              <a:t>Web</a:t>
            </a:r>
            <a:r>
              <a:rPr lang="zh-CN" altLang="en-US">
                <a:solidFill>
                  <a:schemeClr val="tx1"/>
                </a:solidFill>
                <a:latin typeface="+mn-ea"/>
              </a:rPr>
              <a:t>应用程序仅要求对某些更新操作进行事务处理，则可能不希望使用</a:t>
            </a:r>
            <a:r>
              <a:rPr lang="en-US" altLang="zh-CN">
                <a:solidFill>
                  <a:schemeClr val="tx1"/>
                </a:solidFill>
                <a:latin typeface="+mn-ea"/>
              </a:rPr>
              <a:t>Spring</a:t>
            </a:r>
            <a:r>
              <a:rPr lang="zh-CN" altLang="en-US">
                <a:solidFill>
                  <a:schemeClr val="tx1"/>
                </a:solidFill>
                <a:latin typeface="+mn-ea"/>
              </a:rPr>
              <a:t>或任何其他技术来设置事务代理。在这种情况下，使用 </a:t>
            </a:r>
            <a:r>
              <a:rPr lang="en-US" altLang="zh-CN">
                <a:solidFill>
                  <a:schemeClr val="tx1"/>
                </a:solidFill>
                <a:latin typeface="+mn-ea"/>
              </a:rPr>
              <a:t>TransactionTemplate</a:t>
            </a:r>
            <a:r>
              <a:rPr lang="zh-CN" altLang="en-US">
                <a:solidFill>
                  <a:schemeClr val="tx1"/>
                </a:solidFill>
                <a:latin typeface="+mn-ea"/>
              </a:rPr>
              <a:t>可能是一个好方法。能够显式设置事务名称的方法也只能通过使用编程方法进行事务管理来完成。</a:t>
            </a:r>
            <a:br>
              <a:rPr lang="zh-CN" altLang="en-US">
                <a:solidFill>
                  <a:schemeClr val="tx1"/>
                </a:solidFill>
                <a:latin typeface="+mn-ea"/>
              </a:rPr>
            </a:br>
            <a:r>
              <a:rPr lang="zh-CN" altLang="en-US">
                <a:solidFill>
                  <a:schemeClr val="tx1"/>
                </a:solidFill>
                <a:latin typeface="+mn-ea"/>
              </a:rPr>
              <a:t>       另一方面，如果应用程序具有许多事务操作，则声明式事务管理通常是值得的。它使事务管理脱离业务逻辑，并且不难配置。</a:t>
            </a:r>
          </a:p>
        </p:txBody>
      </p:sp>
    </p:spTree>
    <p:extLst>
      <p:ext uri="{BB962C8B-B14F-4D97-AF65-F5344CB8AC3E}">
        <p14:creationId xmlns:p14="http://schemas.microsoft.com/office/powerpoint/2010/main" val="3485707698"/>
      </p:ext>
    </p:extLst>
  </p:cSld>
  <p:clrMapOvr>
    <a:masterClrMapping/>
  </p:clrMapOvr>
  <p:transition>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a:t>
            </a:r>
            <a:r>
              <a:rPr lang="zh-CN" altLang="en-US"/>
              <a:t>注解</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23169" y="1447060"/>
            <a:ext cx="7217545" cy="65694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注解在默认情况下在 </a:t>
            </a:r>
            <a:r>
              <a:rPr lang="en-US" altLang="zh-CN">
                <a:solidFill>
                  <a:schemeClr val="tx1"/>
                </a:solidFill>
                <a:latin typeface="+mn-ea"/>
              </a:rPr>
              <a:t>Spring </a:t>
            </a:r>
            <a:r>
              <a:rPr lang="zh-CN" altLang="en-US">
                <a:solidFill>
                  <a:schemeClr val="tx1"/>
                </a:solidFill>
                <a:latin typeface="+mn-ea"/>
              </a:rPr>
              <a:t>容器中不打开。因此，在可以使用注解之前，需要在</a:t>
            </a:r>
            <a:r>
              <a:rPr lang="en-US" altLang="zh-CN">
                <a:solidFill>
                  <a:schemeClr val="tx1"/>
                </a:solidFill>
                <a:latin typeface="+mn-ea"/>
              </a:rPr>
              <a:t>Spring </a:t>
            </a:r>
            <a:r>
              <a:rPr lang="zh-CN" altLang="en-US">
                <a:solidFill>
                  <a:schemeClr val="tx1"/>
                </a:solidFill>
                <a:latin typeface="+mn-ea"/>
              </a:rPr>
              <a:t>配置文件中启用它</a:t>
            </a:r>
          </a:p>
        </p:txBody>
      </p:sp>
      <p:sp>
        <p:nvSpPr>
          <p:cNvPr id="3" name="矩形: 圆角 2">
            <a:extLst>
              <a:ext uri="{FF2B5EF4-FFF2-40B4-BE49-F238E27FC236}">
                <a16:creationId xmlns:a16="http://schemas.microsoft.com/office/drawing/2014/main" id="{9ADF6908-AC53-4B62-AE90-4EED29AC891D}"/>
              </a:ext>
            </a:extLst>
          </p:cNvPr>
          <p:cNvSpPr/>
          <p:nvPr/>
        </p:nvSpPr>
        <p:spPr>
          <a:xfrm>
            <a:off x="423169" y="2321549"/>
            <a:ext cx="2905957" cy="32293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基础注解：</a:t>
            </a:r>
            <a:endParaRPr lang="en-US" altLang="zh-CN">
              <a:solidFill>
                <a:schemeClr val="tx1"/>
              </a:solidFill>
              <a:latin typeface="+mn-ea"/>
            </a:endParaRPr>
          </a:p>
        </p:txBody>
      </p:sp>
      <p:sp>
        <p:nvSpPr>
          <p:cNvPr id="8" name="矩形: 圆角 7">
            <a:extLst>
              <a:ext uri="{FF2B5EF4-FFF2-40B4-BE49-F238E27FC236}">
                <a16:creationId xmlns:a16="http://schemas.microsoft.com/office/drawing/2014/main" id="{F46D4363-CF94-4517-BE28-C2F07F892252}"/>
              </a:ext>
            </a:extLst>
          </p:cNvPr>
          <p:cNvSpPr/>
          <p:nvPr/>
        </p:nvSpPr>
        <p:spPr>
          <a:xfrm>
            <a:off x="5851974" y="4426117"/>
            <a:ext cx="5520321" cy="217886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accent3">
                    <a:lumMod val="50000"/>
                  </a:schemeClr>
                </a:solidFill>
              </a:rPr>
              <a:t>4.</a:t>
            </a:r>
            <a:r>
              <a:rPr lang="zh-CN" altLang="en-US">
                <a:solidFill>
                  <a:schemeClr val="tx1"/>
                </a:solidFill>
              </a:rPr>
              <a:t>引用类型注入：</a:t>
            </a:r>
            <a:endParaRPr lang="en-US" altLang="zh-CN">
              <a:solidFill>
                <a:schemeClr val="tx1"/>
              </a:solidFill>
            </a:endParaRPr>
          </a:p>
          <a:p>
            <a:r>
              <a:rPr lang="en-US" altLang="zh-CN">
                <a:solidFill>
                  <a:schemeClr val="tx1"/>
                </a:solidFill>
              </a:rPr>
              <a:t>@Autowired:</a:t>
            </a:r>
            <a:r>
              <a:rPr lang="zh-CN" altLang="en-US">
                <a:solidFill>
                  <a:schemeClr val="tx1"/>
                </a:solidFill>
              </a:rPr>
              <a:t>自动装配</a:t>
            </a:r>
            <a:endParaRPr lang="en-US" altLang="zh-CN">
              <a:solidFill>
                <a:schemeClr val="tx1"/>
              </a:solidFill>
            </a:endParaRPr>
          </a:p>
          <a:p>
            <a:r>
              <a:rPr lang="en-US" altLang="zh-CN">
                <a:solidFill>
                  <a:schemeClr val="tx1"/>
                </a:solidFill>
              </a:rPr>
              <a:t>	</a:t>
            </a:r>
            <a:r>
              <a:rPr lang="zh-CN" altLang="en-US">
                <a:solidFill>
                  <a:schemeClr val="tx1"/>
                </a:solidFill>
              </a:rPr>
              <a:t>默认按类型进行装配</a:t>
            </a:r>
            <a:endParaRPr lang="en-US" altLang="zh-CN">
              <a:solidFill>
                <a:schemeClr val="tx1"/>
              </a:solidFill>
            </a:endParaRPr>
          </a:p>
          <a:p>
            <a:r>
              <a:rPr lang="en-US" altLang="zh-CN">
                <a:solidFill>
                  <a:schemeClr val="tx1"/>
                </a:solidFill>
              </a:rPr>
              <a:t>	</a:t>
            </a:r>
            <a:r>
              <a:rPr lang="zh-CN" altLang="en-US">
                <a:solidFill>
                  <a:schemeClr val="tx1"/>
                </a:solidFill>
              </a:rPr>
              <a:t>按名称注入</a:t>
            </a:r>
            <a:endParaRPr lang="en-US" altLang="zh-CN">
              <a:solidFill>
                <a:schemeClr val="tx1"/>
              </a:solidFill>
            </a:endParaRPr>
          </a:p>
          <a:p>
            <a:r>
              <a:rPr lang="en-US" altLang="zh-CN">
                <a:solidFill>
                  <a:schemeClr val="tx1"/>
                </a:solidFill>
              </a:rPr>
              <a:t>		@Qualifier</a:t>
            </a:r>
            <a:r>
              <a:rPr lang="zh-CN" altLang="en-US">
                <a:solidFill>
                  <a:schemeClr val="tx1"/>
                </a:solidFill>
              </a:rPr>
              <a:t>：强制使用名称注入</a:t>
            </a:r>
            <a:endParaRPr lang="en-US" altLang="zh-CN">
              <a:solidFill>
                <a:schemeClr val="tx1"/>
              </a:solidFill>
            </a:endParaRPr>
          </a:p>
          <a:p>
            <a:r>
              <a:rPr lang="en-US" altLang="zh-CN">
                <a:solidFill>
                  <a:schemeClr val="tx1"/>
                </a:solidFill>
              </a:rPr>
              <a:t>@Resource</a:t>
            </a:r>
            <a:r>
              <a:rPr lang="zh-CN" altLang="en-US">
                <a:solidFill>
                  <a:schemeClr val="tx1"/>
                </a:solidFill>
              </a:rPr>
              <a:t>相当于：</a:t>
            </a:r>
            <a:endParaRPr lang="en-US" altLang="zh-CN">
              <a:solidFill>
                <a:schemeClr val="tx1"/>
              </a:solidFill>
            </a:endParaRPr>
          </a:p>
          <a:p>
            <a:r>
              <a:rPr lang="en-US" altLang="zh-CN">
                <a:solidFill>
                  <a:schemeClr val="tx1"/>
                </a:solidFill>
              </a:rPr>
              <a:t>	@Autowired</a:t>
            </a:r>
            <a:r>
              <a:rPr lang="zh-CN" altLang="en-US">
                <a:solidFill>
                  <a:schemeClr val="tx1"/>
                </a:solidFill>
              </a:rPr>
              <a:t>和</a:t>
            </a:r>
            <a:r>
              <a:rPr lang="en-US" altLang="zh-CN">
                <a:solidFill>
                  <a:schemeClr val="tx1"/>
                </a:solidFill>
              </a:rPr>
              <a:t>@Qualifier</a:t>
            </a:r>
            <a:r>
              <a:rPr lang="zh-CN" altLang="en-US">
                <a:solidFill>
                  <a:schemeClr val="tx1"/>
                </a:solidFill>
              </a:rPr>
              <a:t>一起使用</a:t>
            </a:r>
          </a:p>
        </p:txBody>
      </p:sp>
      <p:sp>
        <p:nvSpPr>
          <p:cNvPr id="9" name="矩形: 圆角 8">
            <a:extLst>
              <a:ext uri="{FF2B5EF4-FFF2-40B4-BE49-F238E27FC236}">
                <a16:creationId xmlns:a16="http://schemas.microsoft.com/office/drawing/2014/main" id="{DA34F586-8E9A-4F6F-8B9A-25BEBF67DC67}"/>
              </a:ext>
            </a:extLst>
          </p:cNvPr>
          <p:cNvSpPr/>
          <p:nvPr/>
        </p:nvSpPr>
        <p:spPr>
          <a:xfrm>
            <a:off x="5851974" y="2843366"/>
            <a:ext cx="4749554" cy="139379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accent3">
                    <a:lumMod val="50000"/>
                  </a:schemeClr>
                </a:solidFill>
                <a:latin typeface="+mn-ea"/>
              </a:rPr>
              <a:t>3.</a:t>
            </a:r>
            <a:r>
              <a:rPr lang="zh-CN" altLang="en-US">
                <a:solidFill>
                  <a:schemeClr val="tx1"/>
                </a:solidFill>
                <a:latin typeface="+mn-ea"/>
              </a:rPr>
              <a:t>值类型注入：</a:t>
            </a:r>
            <a:r>
              <a:rPr lang="en-US" altLang="zh-CN">
                <a:solidFill>
                  <a:schemeClr val="tx1"/>
                </a:solidFill>
                <a:latin typeface="+mn-ea"/>
              </a:rPr>
              <a:t>@Value</a:t>
            </a:r>
          </a:p>
        </p:txBody>
      </p:sp>
      <p:sp>
        <p:nvSpPr>
          <p:cNvPr id="10" name="矩形: 圆角 9">
            <a:extLst>
              <a:ext uri="{FF2B5EF4-FFF2-40B4-BE49-F238E27FC236}">
                <a16:creationId xmlns:a16="http://schemas.microsoft.com/office/drawing/2014/main" id="{93EEF981-F779-435B-ABF1-9B615D85A9F6}"/>
              </a:ext>
            </a:extLst>
          </p:cNvPr>
          <p:cNvSpPr/>
          <p:nvPr/>
        </p:nvSpPr>
        <p:spPr>
          <a:xfrm>
            <a:off x="525372" y="4436043"/>
            <a:ext cx="4749554" cy="139379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a:solidFill>
                  <a:schemeClr val="accent3">
                    <a:lumMod val="50000"/>
                  </a:schemeClr>
                </a:solidFill>
                <a:latin typeface="+mn-ea"/>
              </a:rPr>
              <a:t>2.</a:t>
            </a:r>
            <a:r>
              <a:rPr lang="zh-CN" altLang="en-US">
                <a:solidFill>
                  <a:schemeClr val="tx1"/>
                </a:solidFill>
                <a:latin typeface="+mn-ea"/>
              </a:rPr>
              <a:t>修改对象的作用范围：</a:t>
            </a:r>
            <a:r>
              <a:rPr lang="en-US" altLang="zh-CN">
                <a:solidFill>
                  <a:schemeClr val="tx1"/>
                </a:solidFill>
                <a:latin typeface="+mn-ea"/>
              </a:rPr>
              <a:t>@Scope</a:t>
            </a:r>
          </a:p>
          <a:p>
            <a:r>
              <a:rPr lang="en-US" altLang="zh-CN">
                <a:solidFill>
                  <a:schemeClr val="tx1"/>
                </a:solidFill>
                <a:latin typeface="+mn-ea"/>
              </a:rPr>
              <a:t>singleton</a:t>
            </a:r>
            <a:r>
              <a:rPr lang="zh-CN" altLang="en-US">
                <a:solidFill>
                  <a:schemeClr val="tx1"/>
                </a:solidFill>
                <a:latin typeface="+mn-ea"/>
              </a:rPr>
              <a:t>：单例</a:t>
            </a:r>
            <a:endParaRPr lang="en-US" altLang="zh-CN">
              <a:solidFill>
                <a:schemeClr val="tx1"/>
              </a:solidFill>
              <a:latin typeface="+mn-ea"/>
            </a:endParaRPr>
          </a:p>
          <a:p>
            <a:r>
              <a:rPr lang="en-US" altLang="zh-CN">
                <a:solidFill>
                  <a:schemeClr val="tx1"/>
                </a:solidFill>
                <a:latin typeface="+mn-ea"/>
              </a:rPr>
              <a:t>prototype</a:t>
            </a:r>
            <a:r>
              <a:rPr lang="zh-CN" altLang="en-US">
                <a:solidFill>
                  <a:schemeClr val="tx1"/>
                </a:solidFill>
                <a:latin typeface="+mn-ea"/>
              </a:rPr>
              <a:t>：多例</a:t>
            </a:r>
            <a:endParaRPr lang="en-US" altLang="zh-CN">
              <a:solidFill>
                <a:schemeClr val="tx1"/>
              </a:solidFill>
              <a:latin typeface="+mn-ea"/>
            </a:endParaRPr>
          </a:p>
        </p:txBody>
      </p:sp>
      <p:sp>
        <p:nvSpPr>
          <p:cNvPr id="11" name="矩形: 圆角 10">
            <a:extLst>
              <a:ext uri="{FF2B5EF4-FFF2-40B4-BE49-F238E27FC236}">
                <a16:creationId xmlns:a16="http://schemas.microsoft.com/office/drawing/2014/main" id="{C5AEB9B5-86EC-49E2-87AC-A00BBE1C3CAD}"/>
              </a:ext>
            </a:extLst>
          </p:cNvPr>
          <p:cNvSpPr/>
          <p:nvPr/>
        </p:nvSpPr>
        <p:spPr>
          <a:xfrm>
            <a:off x="525372" y="2843366"/>
            <a:ext cx="4749554" cy="139379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Clr>
                <a:schemeClr val="accent3">
                  <a:lumMod val="50000"/>
                </a:schemeClr>
              </a:buClr>
            </a:pPr>
            <a:r>
              <a:rPr lang="en-US" altLang="zh-CN" b="1">
                <a:solidFill>
                  <a:schemeClr val="accent3">
                    <a:lumMod val="50000"/>
                  </a:schemeClr>
                </a:solidFill>
                <a:latin typeface="+mn-ea"/>
              </a:rPr>
              <a:t>1.</a:t>
            </a:r>
            <a:r>
              <a:rPr lang="en-US" altLang="zh-CN">
                <a:solidFill>
                  <a:schemeClr val="tx1"/>
                </a:solidFill>
                <a:latin typeface="+mn-ea"/>
              </a:rPr>
              <a:t>Spring</a:t>
            </a:r>
            <a:r>
              <a:rPr lang="zh-CN" altLang="en-US">
                <a:solidFill>
                  <a:schemeClr val="tx1"/>
                </a:solidFill>
                <a:latin typeface="+mn-ea"/>
              </a:rPr>
              <a:t>中提供</a:t>
            </a:r>
            <a:r>
              <a:rPr lang="en-US" altLang="zh-CN">
                <a:solidFill>
                  <a:schemeClr val="tx1"/>
                </a:solidFill>
                <a:latin typeface="+mn-ea"/>
              </a:rPr>
              <a:t>@Component</a:t>
            </a:r>
            <a:r>
              <a:rPr lang="zh-CN" altLang="en-US">
                <a:solidFill>
                  <a:schemeClr val="tx1"/>
                </a:solidFill>
                <a:latin typeface="+mn-ea"/>
              </a:rPr>
              <a:t>的三个衍生注解：</a:t>
            </a:r>
            <a:endParaRPr lang="en-US" altLang="zh-CN">
              <a:solidFill>
                <a:schemeClr val="tx1"/>
              </a:solidFill>
              <a:latin typeface="+mn-ea"/>
            </a:endParaRPr>
          </a:p>
          <a:p>
            <a:pPr lvl="1"/>
            <a:r>
              <a:rPr lang="en-US" altLang="zh-CN">
                <a:solidFill>
                  <a:schemeClr val="tx1"/>
                </a:solidFill>
                <a:latin typeface="+mn-ea"/>
              </a:rPr>
              <a:t>@Controller:WEB</a:t>
            </a:r>
            <a:r>
              <a:rPr lang="zh-CN" altLang="en-US">
                <a:solidFill>
                  <a:schemeClr val="tx1"/>
                </a:solidFill>
                <a:latin typeface="+mn-ea"/>
              </a:rPr>
              <a:t>层</a:t>
            </a:r>
            <a:endParaRPr lang="en-US" altLang="zh-CN">
              <a:solidFill>
                <a:schemeClr val="tx1"/>
              </a:solidFill>
              <a:latin typeface="+mn-ea"/>
            </a:endParaRPr>
          </a:p>
          <a:p>
            <a:pPr lvl="1"/>
            <a:r>
              <a:rPr lang="en-US" altLang="zh-CN">
                <a:solidFill>
                  <a:schemeClr val="tx1"/>
                </a:solidFill>
                <a:latin typeface="+mn-ea"/>
              </a:rPr>
              <a:t>@Service</a:t>
            </a:r>
            <a:r>
              <a:rPr lang="zh-CN" altLang="en-US">
                <a:solidFill>
                  <a:schemeClr val="tx1"/>
                </a:solidFill>
                <a:latin typeface="+mn-ea"/>
              </a:rPr>
              <a:t>：业务层</a:t>
            </a:r>
            <a:endParaRPr lang="en-US" altLang="zh-CN">
              <a:solidFill>
                <a:schemeClr val="tx1"/>
              </a:solidFill>
              <a:latin typeface="+mn-ea"/>
            </a:endParaRPr>
          </a:p>
          <a:p>
            <a:pPr lvl="1"/>
            <a:r>
              <a:rPr lang="en-US" altLang="zh-CN">
                <a:solidFill>
                  <a:schemeClr val="tx1"/>
                </a:solidFill>
                <a:latin typeface="+mn-ea"/>
              </a:rPr>
              <a:t>@Repository</a:t>
            </a:r>
            <a:r>
              <a:rPr lang="zh-CN" altLang="en-US">
                <a:solidFill>
                  <a:schemeClr val="tx1"/>
                </a:solidFill>
                <a:latin typeface="+mn-ea"/>
              </a:rPr>
              <a:t>：持久层</a:t>
            </a:r>
            <a:endParaRPr lang="en-US" altLang="zh-CN">
              <a:solidFill>
                <a:schemeClr val="tx1"/>
              </a:solidFill>
              <a:latin typeface="+mn-ea"/>
            </a:endParaRPr>
          </a:p>
        </p:txBody>
      </p:sp>
    </p:spTree>
    <p:extLst>
      <p:ext uri="{BB962C8B-B14F-4D97-AF65-F5344CB8AC3E}">
        <p14:creationId xmlns:p14="http://schemas.microsoft.com/office/powerpoint/2010/main" val="1344954535"/>
      </p:ext>
    </p:extLst>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right)">
                                      <p:cBhvr>
                                        <p:cTn id="13" dur="500"/>
                                        <p:tgtEl>
                                          <p:spTgt spid="1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a:t>
            </a:r>
            <a:r>
              <a:rPr lang="zh-CN" altLang="en-US"/>
              <a:t>的优势</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61639" y="1775533"/>
            <a:ext cx="11239130" cy="482057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非侵入式设计</a:t>
            </a:r>
          </a:p>
          <a:p>
            <a:pPr>
              <a:buClr>
                <a:schemeClr val="accent3">
                  <a:lumMod val="50000"/>
                </a:schemeClr>
              </a:buClr>
            </a:pPr>
            <a:r>
              <a:rPr lang="en-US" altLang="zh-CN" sz="1600">
                <a:solidFill>
                  <a:schemeClr val="tx1"/>
                </a:solidFill>
                <a:latin typeface="+mn-ea"/>
              </a:rPr>
              <a:t>	Spring</a:t>
            </a:r>
            <a:r>
              <a:rPr lang="zh-CN" altLang="en-US" sz="1600">
                <a:solidFill>
                  <a:schemeClr val="tx1"/>
                </a:solidFill>
                <a:latin typeface="+mn-ea"/>
              </a:rPr>
              <a:t>是一种非侵入式（</a:t>
            </a:r>
            <a:r>
              <a:rPr lang="en-US" altLang="zh-CN" sz="1600">
                <a:solidFill>
                  <a:schemeClr val="tx1"/>
                </a:solidFill>
                <a:latin typeface="+mn-ea"/>
              </a:rPr>
              <a:t>non-invasive</a:t>
            </a:r>
            <a:r>
              <a:rPr lang="zh-CN" altLang="en-US" sz="1600">
                <a:solidFill>
                  <a:schemeClr val="tx1"/>
                </a:solidFill>
                <a:latin typeface="+mn-ea"/>
              </a:rPr>
              <a:t>）框架，它可以使应用程序代码对框架的依赖最小化。</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方便解耦、简化开发</a:t>
            </a:r>
          </a:p>
          <a:p>
            <a:pPr>
              <a:buClr>
                <a:schemeClr val="accent3">
                  <a:lumMod val="50000"/>
                </a:schemeClr>
              </a:buClr>
            </a:pPr>
            <a:r>
              <a:rPr lang="en-US" altLang="zh-CN" sz="1600">
                <a:solidFill>
                  <a:schemeClr val="tx1"/>
                </a:solidFill>
                <a:latin typeface="+mn-ea"/>
              </a:rPr>
              <a:t>	Spring</a:t>
            </a:r>
            <a:r>
              <a:rPr lang="zh-CN" altLang="en-US" sz="1600">
                <a:solidFill>
                  <a:schemeClr val="tx1"/>
                </a:solidFill>
                <a:latin typeface="+mn-ea"/>
              </a:rPr>
              <a:t>就是一个大工厂，可以将所有对象的创建和依赖关系的维护工作都交给</a:t>
            </a:r>
            <a:r>
              <a:rPr lang="en-US" altLang="zh-CN" sz="1600">
                <a:solidFill>
                  <a:schemeClr val="tx1"/>
                </a:solidFill>
                <a:latin typeface="+mn-ea"/>
              </a:rPr>
              <a:t>Spring</a:t>
            </a:r>
            <a:r>
              <a:rPr lang="zh-CN" altLang="en-US" sz="1600">
                <a:solidFill>
                  <a:schemeClr val="tx1"/>
                </a:solidFill>
                <a:latin typeface="+mn-ea"/>
              </a:rPr>
              <a:t>容器的管理，大大的降低了组件之间的耦合性。</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支持</a:t>
            </a:r>
            <a:r>
              <a:rPr lang="en-US" altLang="zh-CN" sz="1600" b="1">
                <a:solidFill>
                  <a:schemeClr val="tx1"/>
                </a:solidFill>
                <a:latin typeface="+mn-ea"/>
              </a:rPr>
              <a:t>AOP</a:t>
            </a:r>
          </a:p>
          <a:p>
            <a:pPr>
              <a:buClr>
                <a:schemeClr val="accent3">
                  <a:lumMod val="50000"/>
                </a:schemeClr>
              </a:buClr>
            </a:pPr>
            <a:r>
              <a:rPr lang="en-US" altLang="zh-CN" sz="1600">
                <a:solidFill>
                  <a:schemeClr val="tx1"/>
                </a:solidFill>
                <a:latin typeface="+mn-ea"/>
              </a:rPr>
              <a:t>	Spring</a:t>
            </a:r>
            <a:r>
              <a:rPr lang="zh-CN" altLang="en-US" sz="1600">
                <a:solidFill>
                  <a:schemeClr val="tx1"/>
                </a:solidFill>
                <a:latin typeface="+mn-ea"/>
              </a:rPr>
              <a:t>提供了对</a:t>
            </a:r>
            <a:r>
              <a:rPr lang="en-US" altLang="zh-CN" sz="1600">
                <a:solidFill>
                  <a:schemeClr val="tx1"/>
                </a:solidFill>
                <a:latin typeface="+mn-ea"/>
              </a:rPr>
              <a:t>AOP</a:t>
            </a:r>
            <a:r>
              <a:rPr lang="zh-CN" altLang="en-US" sz="1600">
                <a:solidFill>
                  <a:schemeClr val="tx1"/>
                </a:solidFill>
                <a:latin typeface="+mn-ea"/>
              </a:rPr>
              <a:t>的支持，它允许将一些通用任务，如安全、事物、日志等进行集中式处理，从而提高了程序的复用性。</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支持声明式事务处理</a:t>
            </a:r>
          </a:p>
          <a:p>
            <a:pPr>
              <a:buClr>
                <a:schemeClr val="accent3">
                  <a:lumMod val="50000"/>
                </a:schemeClr>
              </a:buClr>
            </a:pPr>
            <a:r>
              <a:rPr lang="en-US" altLang="zh-CN" sz="1600">
                <a:solidFill>
                  <a:schemeClr val="tx1"/>
                </a:solidFill>
                <a:latin typeface="+mn-ea"/>
              </a:rPr>
              <a:t>	</a:t>
            </a:r>
            <a:r>
              <a:rPr lang="zh-CN" altLang="en-US" sz="1600">
                <a:solidFill>
                  <a:schemeClr val="tx1"/>
                </a:solidFill>
                <a:latin typeface="+mn-ea"/>
              </a:rPr>
              <a:t>只需要通过配置就可以完成对事物的管理，而无须手动编程。</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方便程序的测试</a:t>
            </a:r>
          </a:p>
          <a:p>
            <a:pPr>
              <a:buClr>
                <a:schemeClr val="accent3">
                  <a:lumMod val="50000"/>
                </a:schemeClr>
              </a:buClr>
            </a:pPr>
            <a:r>
              <a:rPr lang="en-US" altLang="zh-CN" sz="1600">
                <a:solidFill>
                  <a:schemeClr val="tx1"/>
                </a:solidFill>
                <a:latin typeface="+mn-ea"/>
              </a:rPr>
              <a:t>	Spring</a:t>
            </a:r>
            <a:r>
              <a:rPr lang="zh-CN" altLang="en-US" sz="1600">
                <a:solidFill>
                  <a:schemeClr val="tx1"/>
                </a:solidFill>
                <a:latin typeface="+mn-ea"/>
              </a:rPr>
              <a:t>提供了对</a:t>
            </a:r>
            <a:r>
              <a:rPr lang="en-US" altLang="zh-CN" sz="1600">
                <a:solidFill>
                  <a:schemeClr val="tx1"/>
                </a:solidFill>
                <a:latin typeface="+mn-ea"/>
              </a:rPr>
              <a:t>Junit4</a:t>
            </a:r>
            <a:r>
              <a:rPr lang="zh-CN" altLang="en-US" sz="1600">
                <a:solidFill>
                  <a:schemeClr val="tx1"/>
                </a:solidFill>
                <a:latin typeface="+mn-ea"/>
              </a:rPr>
              <a:t>的支持，可以通过注解方便的测试</a:t>
            </a:r>
            <a:r>
              <a:rPr lang="en-US" altLang="zh-CN" sz="1600">
                <a:solidFill>
                  <a:schemeClr val="tx1"/>
                </a:solidFill>
                <a:latin typeface="+mn-ea"/>
              </a:rPr>
              <a:t>Spring</a:t>
            </a:r>
            <a:r>
              <a:rPr lang="zh-CN" altLang="en-US" sz="1600">
                <a:solidFill>
                  <a:schemeClr val="tx1"/>
                </a:solidFill>
                <a:latin typeface="+mn-ea"/>
              </a:rPr>
              <a:t>程序。</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方便集成各种优秀框架</a:t>
            </a:r>
          </a:p>
          <a:p>
            <a:pPr>
              <a:buClr>
                <a:schemeClr val="accent3">
                  <a:lumMod val="50000"/>
                </a:schemeClr>
              </a:buClr>
            </a:pPr>
            <a:r>
              <a:rPr lang="en-US" altLang="zh-CN" sz="1600">
                <a:solidFill>
                  <a:schemeClr val="tx1"/>
                </a:solidFill>
                <a:latin typeface="+mn-ea"/>
              </a:rPr>
              <a:t>	Spring</a:t>
            </a:r>
            <a:r>
              <a:rPr lang="zh-CN" altLang="en-US" sz="1600">
                <a:solidFill>
                  <a:schemeClr val="tx1"/>
                </a:solidFill>
                <a:latin typeface="+mn-ea"/>
              </a:rPr>
              <a:t>不排斥各种优秀的开源框架，其内部提供了对各种优秀框架（如</a:t>
            </a:r>
            <a:r>
              <a:rPr lang="en-US" altLang="zh-CN" sz="1600">
                <a:solidFill>
                  <a:schemeClr val="tx1"/>
                </a:solidFill>
                <a:latin typeface="+mn-ea"/>
              </a:rPr>
              <a:t>Struts</a:t>
            </a:r>
            <a:r>
              <a:rPr lang="zh-CN" altLang="en-US" sz="1600">
                <a:solidFill>
                  <a:schemeClr val="tx1"/>
                </a:solidFill>
                <a:latin typeface="+mn-ea"/>
              </a:rPr>
              <a:t>、</a:t>
            </a:r>
            <a:r>
              <a:rPr lang="en-US" altLang="zh-CN" sz="1600">
                <a:solidFill>
                  <a:schemeClr val="tx1"/>
                </a:solidFill>
                <a:latin typeface="+mn-ea"/>
              </a:rPr>
              <a:t>Hibernate</a:t>
            </a:r>
            <a:r>
              <a:rPr lang="zh-CN" altLang="en-US" sz="1600">
                <a:solidFill>
                  <a:schemeClr val="tx1"/>
                </a:solidFill>
                <a:latin typeface="+mn-ea"/>
              </a:rPr>
              <a:t>、</a:t>
            </a:r>
            <a:r>
              <a:rPr lang="en-US" altLang="zh-CN" sz="1600">
                <a:solidFill>
                  <a:schemeClr val="tx1"/>
                </a:solidFill>
                <a:latin typeface="+mn-ea"/>
              </a:rPr>
              <a:t>MyBatis</a:t>
            </a:r>
            <a:r>
              <a:rPr lang="zh-CN" altLang="en-US" sz="1600">
                <a:solidFill>
                  <a:schemeClr val="tx1"/>
                </a:solidFill>
                <a:latin typeface="+mn-ea"/>
              </a:rPr>
              <a:t>、</a:t>
            </a:r>
            <a:r>
              <a:rPr lang="en-US" altLang="zh-CN" sz="1600">
                <a:solidFill>
                  <a:schemeClr val="tx1"/>
                </a:solidFill>
                <a:latin typeface="+mn-ea"/>
              </a:rPr>
              <a:t>Quartz</a:t>
            </a:r>
            <a:r>
              <a:rPr lang="zh-CN" altLang="en-US" sz="1600">
                <a:solidFill>
                  <a:schemeClr val="tx1"/>
                </a:solidFill>
                <a:latin typeface="+mn-ea"/>
              </a:rPr>
              <a:t>等）的直接支持。</a:t>
            </a:r>
          </a:p>
          <a:p>
            <a:pPr marL="285750" indent="-285750">
              <a:buClr>
                <a:schemeClr val="accent3">
                  <a:lumMod val="50000"/>
                </a:schemeClr>
              </a:buClr>
              <a:buFont typeface="Wingdings" panose="05000000000000000000" pitchFamily="2" charset="2"/>
              <a:buChar char="Ø"/>
            </a:pPr>
            <a:r>
              <a:rPr lang="zh-CN" altLang="en-US" sz="1600" b="1">
                <a:solidFill>
                  <a:schemeClr val="tx1"/>
                </a:solidFill>
                <a:latin typeface="+mn-ea"/>
              </a:rPr>
              <a:t>降低</a:t>
            </a:r>
            <a:r>
              <a:rPr lang="en-US" altLang="zh-CN" sz="1600" b="1">
                <a:solidFill>
                  <a:schemeClr val="tx1"/>
                </a:solidFill>
                <a:latin typeface="+mn-ea"/>
              </a:rPr>
              <a:t>Jave EE API</a:t>
            </a:r>
            <a:r>
              <a:rPr lang="zh-CN" altLang="en-US" sz="1600" b="1">
                <a:solidFill>
                  <a:schemeClr val="tx1"/>
                </a:solidFill>
                <a:latin typeface="+mn-ea"/>
              </a:rPr>
              <a:t>的使用难度。</a:t>
            </a:r>
          </a:p>
          <a:p>
            <a:r>
              <a:rPr lang="en-US" altLang="zh-CN" sz="1600">
                <a:solidFill>
                  <a:schemeClr val="tx1"/>
                </a:solidFill>
                <a:latin typeface="+mn-ea"/>
              </a:rPr>
              <a:t>	Spring</a:t>
            </a:r>
            <a:r>
              <a:rPr lang="zh-CN" altLang="en-US" sz="1600">
                <a:solidFill>
                  <a:schemeClr val="tx1"/>
                </a:solidFill>
                <a:latin typeface="+mn-ea"/>
              </a:rPr>
              <a:t>对</a:t>
            </a:r>
            <a:r>
              <a:rPr lang="en-US" altLang="zh-CN" sz="1600">
                <a:solidFill>
                  <a:schemeClr val="tx1"/>
                </a:solidFill>
                <a:latin typeface="+mn-ea"/>
              </a:rPr>
              <a:t>Java EE</a:t>
            </a:r>
            <a:r>
              <a:rPr lang="zh-CN" altLang="en-US" sz="1600">
                <a:solidFill>
                  <a:schemeClr val="tx1"/>
                </a:solidFill>
                <a:latin typeface="+mn-ea"/>
              </a:rPr>
              <a:t>开发中非常难用的一些</a:t>
            </a:r>
            <a:r>
              <a:rPr lang="en-US" altLang="zh-CN" sz="1600">
                <a:solidFill>
                  <a:schemeClr val="tx1"/>
                </a:solidFill>
                <a:latin typeface="+mn-ea"/>
              </a:rPr>
              <a:t>API</a:t>
            </a:r>
            <a:r>
              <a:rPr lang="zh-CN" altLang="en-US" sz="1600">
                <a:solidFill>
                  <a:schemeClr val="tx1"/>
                </a:solidFill>
                <a:latin typeface="+mn-ea"/>
              </a:rPr>
              <a:t>（如</a:t>
            </a:r>
            <a:r>
              <a:rPr lang="en-US" altLang="zh-CN" sz="1600">
                <a:solidFill>
                  <a:schemeClr val="tx1"/>
                </a:solidFill>
                <a:latin typeface="+mn-ea"/>
              </a:rPr>
              <a:t>JDBC</a:t>
            </a:r>
            <a:r>
              <a:rPr lang="zh-CN" altLang="en-US" sz="1600">
                <a:solidFill>
                  <a:schemeClr val="tx1"/>
                </a:solidFill>
                <a:latin typeface="+mn-ea"/>
              </a:rPr>
              <a:t>、</a:t>
            </a:r>
            <a:r>
              <a:rPr lang="en-US" altLang="zh-CN" sz="1600">
                <a:solidFill>
                  <a:schemeClr val="tx1"/>
                </a:solidFill>
                <a:latin typeface="+mn-ea"/>
              </a:rPr>
              <a:t>JavaMail</a:t>
            </a:r>
            <a:r>
              <a:rPr lang="zh-CN" altLang="en-US" sz="1600">
                <a:solidFill>
                  <a:schemeClr val="tx1"/>
                </a:solidFill>
                <a:latin typeface="+mn-ea"/>
              </a:rPr>
              <a:t>等），都提供了封装，使这些</a:t>
            </a:r>
            <a:r>
              <a:rPr lang="en-US" altLang="zh-CN" sz="1600">
                <a:solidFill>
                  <a:schemeClr val="tx1"/>
                </a:solidFill>
                <a:latin typeface="+mn-ea"/>
              </a:rPr>
              <a:t>API</a:t>
            </a:r>
            <a:r>
              <a:rPr lang="zh-CN" altLang="en-US" sz="1600">
                <a:solidFill>
                  <a:schemeClr val="tx1"/>
                </a:solidFill>
                <a:latin typeface="+mn-ea"/>
              </a:rPr>
              <a:t>应用难度大大降低。</a:t>
            </a:r>
          </a:p>
        </p:txBody>
      </p:sp>
    </p:spTree>
    <p:extLst>
      <p:ext uri="{BB962C8B-B14F-4D97-AF65-F5344CB8AC3E}">
        <p14:creationId xmlns:p14="http://schemas.microsoft.com/office/powerpoint/2010/main" val="2595940813"/>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MVC</a:t>
            </a:r>
            <a:r>
              <a:rPr lang="zh-CN" altLang="en-US"/>
              <a:t>概述</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82761" y="1386450"/>
            <a:ext cx="10774397" cy="722926"/>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n-ea"/>
              </a:rPr>
              <a:t>Spring MVC</a:t>
            </a:r>
            <a:r>
              <a:rPr lang="zh-CN" altLang="en-US">
                <a:solidFill>
                  <a:schemeClr val="tx1"/>
                </a:solidFill>
                <a:latin typeface="+mn-ea"/>
              </a:rPr>
              <a:t>属于表现层的框架，他是</a:t>
            </a:r>
            <a:r>
              <a:rPr lang="en-US" altLang="zh-CN">
                <a:solidFill>
                  <a:schemeClr val="tx1"/>
                </a:solidFill>
                <a:latin typeface="+mn-ea"/>
              </a:rPr>
              <a:t>Spring</a:t>
            </a:r>
            <a:r>
              <a:rPr lang="zh-CN" altLang="en-US">
                <a:solidFill>
                  <a:schemeClr val="tx1"/>
                </a:solidFill>
                <a:latin typeface="+mn-ea"/>
              </a:rPr>
              <a:t>框架的一部分</a:t>
            </a:r>
          </a:p>
        </p:txBody>
      </p:sp>
      <p:sp>
        <p:nvSpPr>
          <p:cNvPr id="5" name="矩形: 圆角 4">
            <a:extLst>
              <a:ext uri="{FF2B5EF4-FFF2-40B4-BE49-F238E27FC236}">
                <a16:creationId xmlns:a16="http://schemas.microsoft.com/office/drawing/2014/main" id="{E423434C-FEBD-496F-8BAE-F24E059B9832}"/>
              </a:ext>
            </a:extLst>
          </p:cNvPr>
          <p:cNvSpPr/>
          <p:nvPr/>
        </p:nvSpPr>
        <p:spPr>
          <a:xfrm>
            <a:off x="6195301" y="2168010"/>
            <a:ext cx="4371448" cy="58380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n-ea"/>
              </a:rPr>
              <a:t>SpringMVC</a:t>
            </a:r>
            <a:r>
              <a:rPr lang="zh-CN" altLang="en-US">
                <a:solidFill>
                  <a:schemeClr val="tx1"/>
                </a:solidFill>
                <a:latin typeface="+mn-ea"/>
              </a:rPr>
              <a:t>处理流程</a:t>
            </a:r>
            <a:endParaRPr lang="en-US" altLang="zh-CN">
              <a:solidFill>
                <a:schemeClr val="tx1"/>
              </a:solidFill>
              <a:latin typeface="+mn-ea"/>
            </a:endParaRPr>
          </a:p>
        </p:txBody>
      </p:sp>
      <p:sp>
        <p:nvSpPr>
          <p:cNvPr id="8" name="矩形: 圆角 7">
            <a:extLst>
              <a:ext uri="{FF2B5EF4-FFF2-40B4-BE49-F238E27FC236}">
                <a16:creationId xmlns:a16="http://schemas.microsoft.com/office/drawing/2014/main" id="{B9E5FF5D-0925-43DF-8432-0340377DC4FB}"/>
              </a:ext>
            </a:extLst>
          </p:cNvPr>
          <p:cNvSpPr/>
          <p:nvPr/>
        </p:nvSpPr>
        <p:spPr>
          <a:xfrm>
            <a:off x="639413" y="3235173"/>
            <a:ext cx="4162609" cy="2466603"/>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Spring Web MVC</a:t>
            </a:r>
            <a:r>
              <a:rPr lang="zh-CN" altLang="en-US">
                <a:solidFill>
                  <a:schemeClr val="tx1"/>
                </a:solidFill>
                <a:latin typeface="+mn-ea"/>
              </a:rPr>
              <a:t>（模型</a:t>
            </a:r>
            <a:r>
              <a:rPr lang="en-US" altLang="zh-CN">
                <a:solidFill>
                  <a:schemeClr val="tx1"/>
                </a:solidFill>
                <a:latin typeface="+mn-ea"/>
              </a:rPr>
              <a:t>-</a:t>
            </a:r>
            <a:r>
              <a:rPr lang="zh-CN" altLang="en-US">
                <a:solidFill>
                  <a:schemeClr val="tx1"/>
                </a:solidFill>
                <a:latin typeface="+mn-ea"/>
              </a:rPr>
              <a:t>视图</a:t>
            </a:r>
            <a:r>
              <a:rPr lang="en-US" altLang="zh-CN">
                <a:solidFill>
                  <a:schemeClr val="tx1"/>
                </a:solidFill>
                <a:latin typeface="+mn-ea"/>
              </a:rPr>
              <a:t>-</a:t>
            </a:r>
            <a:r>
              <a:rPr lang="zh-CN" altLang="en-US">
                <a:solidFill>
                  <a:schemeClr val="tx1"/>
                </a:solidFill>
                <a:latin typeface="+mn-ea"/>
              </a:rPr>
              <a:t>控制）框架是围绕 </a:t>
            </a:r>
            <a:r>
              <a:rPr lang="en-US" altLang="zh-CN" i="1">
                <a:solidFill>
                  <a:schemeClr val="tx1"/>
                </a:solidFill>
                <a:latin typeface="+mn-ea"/>
              </a:rPr>
              <a:t>DispatcherServlet</a:t>
            </a:r>
            <a:r>
              <a:rPr lang="en-US" altLang="zh-CN">
                <a:solidFill>
                  <a:schemeClr val="tx1"/>
                </a:solidFill>
                <a:latin typeface="+mn-ea"/>
              </a:rPr>
              <a:t> </a:t>
            </a:r>
            <a:r>
              <a:rPr lang="zh-CN" altLang="en-US">
                <a:solidFill>
                  <a:schemeClr val="tx1"/>
                </a:solidFill>
                <a:latin typeface="+mn-ea"/>
              </a:rPr>
              <a:t>设计的，</a:t>
            </a:r>
            <a:r>
              <a:rPr lang="en-US" altLang="zh-CN" i="1">
                <a:solidFill>
                  <a:schemeClr val="tx1"/>
                </a:solidFill>
                <a:latin typeface="+mn-ea"/>
              </a:rPr>
              <a:t>DispatcherServlet</a:t>
            </a:r>
            <a:r>
              <a:rPr lang="en-US" altLang="zh-CN">
                <a:solidFill>
                  <a:schemeClr val="tx1"/>
                </a:solidFill>
                <a:latin typeface="+mn-ea"/>
              </a:rPr>
              <a:t> </a:t>
            </a:r>
            <a:r>
              <a:rPr lang="zh-CN" altLang="en-US">
                <a:solidFill>
                  <a:schemeClr val="tx1"/>
                </a:solidFill>
                <a:latin typeface="+mn-ea"/>
              </a:rPr>
              <a:t>用来处理所有的 </a:t>
            </a:r>
            <a:r>
              <a:rPr lang="en-US" altLang="zh-CN">
                <a:solidFill>
                  <a:schemeClr val="tx1"/>
                </a:solidFill>
                <a:latin typeface="+mn-ea"/>
              </a:rPr>
              <a:t>HTTP </a:t>
            </a:r>
            <a:r>
              <a:rPr lang="zh-CN" altLang="en-US">
                <a:solidFill>
                  <a:schemeClr val="tx1"/>
                </a:solidFill>
                <a:latin typeface="+mn-ea"/>
              </a:rPr>
              <a:t>请求和响应</a:t>
            </a:r>
          </a:p>
        </p:txBody>
      </p:sp>
      <p:pic>
        <p:nvPicPr>
          <p:cNvPr id="4" name="图片 3">
            <a:extLst>
              <a:ext uri="{FF2B5EF4-FFF2-40B4-BE49-F238E27FC236}">
                <a16:creationId xmlns:a16="http://schemas.microsoft.com/office/drawing/2014/main" id="{734FC298-B989-481A-ACF5-7EA0DC661964}"/>
              </a:ext>
            </a:extLst>
          </p:cNvPr>
          <p:cNvPicPr>
            <a:picLocks noChangeAspect="1"/>
          </p:cNvPicPr>
          <p:nvPr/>
        </p:nvPicPr>
        <p:blipFill>
          <a:blip r:embed="rId3"/>
          <a:stretch>
            <a:fillRect/>
          </a:stretch>
        </p:blipFill>
        <p:spPr>
          <a:xfrm>
            <a:off x="5218200" y="2869078"/>
            <a:ext cx="6325651" cy="3905300"/>
          </a:xfrm>
          <a:prstGeom prst="rect">
            <a:avLst/>
          </a:prstGeom>
        </p:spPr>
      </p:pic>
    </p:spTree>
    <p:extLst>
      <p:ext uri="{BB962C8B-B14F-4D97-AF65-F5344CB8AC3E}">
        <p14:creationId xmlns:p14="http://schemas.microsoft.com/office/powerpoint/2010/main" val="21785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latin typeface="+mn-ea"/>
                <a:ea typeface="+mn-ea"/>
              </a:rPr>
              <a:t>Spring MVC</a:t>
            </a:r>
            <a:r>
              <a:rPr lang="zh-CN" altLang="en-US">
                <a:latin typeface="+mn-ea"/>
                <a:ea typeface="+mn-ea"/>
              </a:rPr>
              <a:t>配置处理器映射器和处理器适配器</a:t>
            </a:r>
            <a:endParaRPr lang="zh-cn">
              <a:latin typeface="+mn-ea"/>
              <a:ea typeface="+mn-ea"/>
            </a:endParaRPr>
          </a:p>
        </p:txBody>
      </p:sp>
      <p:sp>
        <p:nvSpPr>
          <p:cNvPr id="6" name="矩形: 圆角 5">
            <a:extLst>
              <a:ext uri="{FF2B5EF4-FFF2-40B4-BE49-F238E27FC236}">
                <a16:creationId xmlns:a16="http://schemas.microsoft.com/office/drawing/2014/main" id="{B7C2A55F-8EB7-4F6C-BCBD-2E01C0FF4569}"/>
              </a:ext>
            </a:extLst>
          </p:cNvPr>
          <p:cNvSpPr/>
          <p:nvPr/>
        </p:nvSpPr>
        <p:spPr>
          <a:xfrm>
            <a:off x="532660" y="1405746"/>
            <a:ext cx="9250397" cy="815457"/>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注解式处理器映射器，对类中标记了</a:t>
            </a:r>
            <a:r>
              <a:rPr lang="en-US" altLang="zh-CN" sz="1400">
                <a:solidFill>
                  <a:schemeClr val="tx1"/>
                </a:solidFill>
                <a:latin typeface="+mn-ea"/>
              </a:rPr>
              <a:t>@RequestMapping</a:t>
            </a:r>
            <a:r>
              <a:rPr lang="zh-CN" altLang="en-US" sz="1400">
                <a:solidFill>
                  <a:schemeClr val="tx1"/>
                </a:solidFill>
                <a:latin typeface="+mn-ea"/>
              </a:rPr>
              <a:t>的方法进行映射。根据</a:t>
            </a:r>
            <a:r>
              <a:rPr lang="en-US" altLang="zh-CN" sz="1400">
                <a:solidFill>
                  <a:schemeClr val="tx1"/>
                </a:solidFill>
                <a:latin typeface="+mn-ea"/>
              </a:rPr>
              <a:t>@RequestMapping</a:t>
            </a:r>
            <a:r>
              <a:rPr lang="zh-CN" altLang="en-US" sz="1400">
                <a:solidFill>
                  <a:schemeClr val="tx1"/>
                </a:solidFill>
                <a:latin typeface="+mn-ea"/>
              </a:rPr>
              <a:t>定义的</a:t>
            </a:r>
            <a:r>
              <a:rPr lang="en-US" altLang="zh-CN" sz="1400">
                <a:solidFill>
                  <a:schemeClr val="tx1"/>
                </a:solidFill>
                <a:latin typeface="+mn-ea"/>
              </a:rPr>
              <a:t>url</a:t>
            </a:r>
            <a:r>
              <a:rPr lang="zh-CN" altLang="en-US" sz="1400">
                <a:solidFill>
                  <a:schemeClr val="tx1"/>
                </a:solidFill>
                <a:latin typeface="+mn-ea"/>
              </a:rPr>
              <a:t>匹配</a:t>
            </a:r>
            <a:r>
              <a:rPr lang="en-US" altLang="zh-CN" sz="1400">
                <a:solidFill>
                  <a:schemeClr val="tx1"/>
                </a:solidFill>
                <a:latin typeface="+mn-ea"/>
              </a:rPr>
              <a:t>@RequestMapping</a:t>
            </a:r>
            <a:r>
              <a:rPr lang="zh-CN" altLang="en-US" sz="1400">
                <a:solidFill>
                  <a:schemeClr val="tx1"/>
                </a:solidFill>
                <a:latin typeface="+mn-ea"/>
              </a:rPr>
              <a:t>标记的方法，匹配成功返回</a:t>
            </a:r>
            <a:r>
              <a:rPr lang="en-US" altLang="zh-CN" sz="1400">
                <a:solidFill>
                  <a:schemeClr val="tx1"/>
                </a:solidFill>
                <a:latin typeface="+mn-ea"/>
              </a:rPr>
              <a:t>HandlerMethod</a:t>
            </a:r>
            <a:r>
              <a:rPr lang="zh-CN" altLang="en-US" sz="1400">
                <a:solidFill>
                  <a:schemeClr val="tx1"/>
                </a:solidFill>
                <a:latin typeface="+mn-ea"/>
              </a:rPr>
              <a:t>对象给前端控制器。</a:t>
            </a:r>
            <a:endParaRPr lang="en-US" altLang="zh-CN" sz="1400">
              <a:solidFill>
                <a:schemeClr val="tx1"/>
              </a:solidFill>
              <a:latin typeface="+mn-ea"/>
            </a:endParaRPr>
          </a:p>
          <a:p>
            <a:r>
              <a:rPr lang="en-US" altLang="zh-CN" sz="1400">
                <a:solidFill>
                  <a:schemeClr val="tx1"/>
                </a:solidFill>
                <a:latin typeface="+mn-ea"/>
              </a:rPr>
              <a:t>HandlerMathod</a:t>
            </a:r>
            <a:r>
              <a:rPr lang="zh-CN" altLang="en-US" sz="1400">
                <a:solidFill>
                  <a:schemeClr val="tx1"/>
                </a:solidFill>
                <a:latin typeface="+mn-ea"/>
              </a:rPr>
              <a:t>对象中封装</a:t>
            </a:r>
            <a:r>
              <a:rPr lang="en-US" altLang="zh-CN" sz="1400">
                <a:solidFill>
                  <a:schemeClr val="tx1"/>
                </a:solidFill>
                <a:latin typeface="+mn-ea"/>
              </a:rPr>
              <a:t>url</a:t>
            </a:r>
            <a:r>
              <a:rPr lang="zh-CN" altLang="en-US" sz="1400">
                <a:solidFill>
                  <a:schemeClr val="tx1"/>
                </a:solidFill>
                <a:latin typeface="+mn-ea"/>
              </a:rPr>
              <a:t>对应的方法</a:t>
            </a:r>
            <a:r>
              <a:rPr lang="en-US" altLang="zh-CN" sz="1400">
                <a:solidFill>
                  <a:schemeClr val="tx1"/>
                </a:solidFill>
                <a:latin typeface="+mn-ea"/>
              </a:rPr>
              <a:t>Method</a:t>
            </a:r>
          </a:p>
        </p:txBody>
      </p:sp>
      <p:pic>
        <p:nvPicPr>
          <p:cNvPr id="3" name="图片 2">
            <a:extLst>
              <a:ext uri="{FF2B5EF4-FFF2-40B4-BE49-F238E27FC236}">
                <a16:creationId xmlns:a16="http://schemas.microsoft.com/office/drawing/2014/main" id="{B0072056-01F1-4773-A9E6-BEAFD02F79C6}"/>
              </a:ext>
            </a:extLst>
          </p:cNvPr>
          <p:cNvPicPr>
            <a:picLocks noChangeAspect="1"/>
          </p:cNvPicPr>
          <p:nvPr/>
        </p:nvPicPr>
        <p:blipFill>
          <a:blip r:embed="rId3"/>
          <a:stretch>
            <a:fillRect/>
          </a:stretch>
        </p:blipFill>
        <p:spPr>
          <a:xfrm>
            <a:off x="452759" y="4254987"/>
            <a:ext cx="8298899" cy="563929"/>
          </a:xfrm>
          <a:prstGeom prst="rect">
            <a:avLst/>
          </a:prstGeom>
        </p:spPr>
      </p:pic>
      <p:pic>
        <p:nvPicPr>
          <p:cNvPr id="4" name="图片 3">
            <a:extLst>
              <a:ext uri="{FF2B5EF4-FFF2-40B4-BE49-F238E27FC236}">
                <a16:creationId xmlns:a16="http://schemas.microsoft.com/office/drawing/2014/main" id="{3DB34951-6B89-408C-8423-B587DF606CB8}"/>
              </a:ext>
            </a:extLst>
          </p:cNvPr>
          <p:cNvPicPr>
            <a:picLocks noChangeAspect="1"/>
          </p:cNvPicPr>
          <p:nvPr/>
        </p:nvPicPr>
        <p:blipFill>
          <a:blip r:embed="rId4"/>
          <a:stretch>
            <a:fillRect/>
          </a:stretch>
        </p:blipFill>
        <p:spPr>
          <a:xfrm>
            <a:off x="532661" y="2647011"/>
            <a:ext cx="8337002" cy="640135"/>
          </a:xfrm>
          <a:prstGeom prst="rect">
            <a:avLst/>
          </a:prstGeom>
        </p:spPr>
      </p:pic>
      <p:sp>
        <p:nvSpPr>
          <p:cNvPr id="8" name="矩形: 圆角 7">
            <a:extLst>
              <a:ext uri="{FF2B5EF4-FFF2-40B4-BE49-F238E27FC236}">
                <a16:creationId xmlns:a16="http://schemas.microsoft.com/office/drawing/2014/main" id="{6A8C1691-A0D2-4521-A7D7-91400735A82A}"/>
              </a:ext>
            </a:extLst>
          </p:cNvPr>
          <p:cNvSpPr/>
          <p:nvPr/>
        </p:nvSpPr>
        <p:spPr>
          <a:xfrm>
            <a:off x="532661" y="2294627"/>
            <a:ext cx="3781887" cy="4279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在</a:t>
            </a:r>
            <a:r>
              <a:rPr lang="en-US" altLang="zh-CN" sz="1400">
                <a:solidFill>
                  <a:schemeClr val="tx1"/>
                </a:solidFill>
                <a:latin typeface="+mn-ea"/>
              </a:rPr>
              <a:t>springmvc</a:t>
            </a:r>
            <a:r>
              <a:rPr lang="zh-CN" altLang="en-US" sz="1400">
                <a:solidFill>
                  <a:schemeClr val="tx1"/>
                </a:solidFill>
                <a:latin typeface="+mn-ea"/>
              </a:rPr>
              <a:t>配置文件中配置如下</a:t>
            </a:r>
          </a:p>
        </p:txBody>
      </p:sp>
      <p:sp>
        <p:nvSpPr>
          <p:cNvPr id="9" name="矩形: 圆角 8">
            <a:extLst>
              <a:ext uri="{FF2B5EF4-FFF2-40B4-BE49-F238E27FC236}">
                <a16:creationId xmlns:a16="http://schemas.microsoft.com/office/drawing/2014/main" id="{25912BD1-34B4-484C-B686-7AB9FE7B60DC}"/>
              </a:ext>
            </a:extLst>
          </p:cNvPr>
          <p:cNvSpPr/>
          <p:nvPr/>
        </p:nvSpPr>
        <p:spPr>
          <a:xfrm>
            <a:off x="1091884" y="4925344"/>
            <a:ext cx="8131946" cy="172282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a:solidFill>
                  <a:srgbClr val="7030A0"/>
                </a:solidFill>
                <a:latin typeface="+mn-ea"/>
              </a:rPr>
              <a:t>注解驱动：</a:t>
            </a:r>
            <a:endParaRPr lang="en-US" altLang="zh-CN" sz="1600">
              <a:solidFill>
                <a:srgbClr val="7030A0"/>
              </a:solidFill>
              <a:latin typeface="+mn-ea"/>
            </a:endParaRPr>
          </a:p>
          <a:p>
            <a:r>
              <a:rPr lang="zh-CN" altLang="en-US" sz="1600">
                <a:solidFill>
                  <a:schemeClr val="tx1"/>
                </a:solidFill>
                <a:latin typeface="+mn-ea"/>
              </a:rPr>
              <a:t>直接配置处理器映射器和处理器适配器比较麻烦，可以使用注解驱动来加载。</a:t>
            </a:r>
            <a:endParaRPr lang="en-US" altLang="zh-CN" sz="1600">
              <a:solidFill>
                <a:schemeClr val="tx1"/>
              </a:solidFill>
              <a:latin typeface="+mn-ea"/>
            </a:endParaRPr>
          </a:p>
          <a:p>
            <a:r>
              <a:rPr lang="en-US" altLang="zh-CN" sz="1600">
                <a:solidFill>
                  <a:schemeClr val="tx1"/>
                </a:solidFill>
                <a:latin typeface="+mn-ea"/>
              </a:rPr>
              <a:t>springMVC</a:t>
            </a:r>
            <a:r>
              <a:rPr lang="zh-CN" altLang="en-US" sz="1600">
                <a:solidFill>
                  <a:schemeClr val="tx1"/>
                </a:solidFill>
                <a:latin typeface="+mn-ea"/>
              </a:rPr>
              <a:t>使用</a:t>
            </a:r>
            <a:r>
              <a:rPr lang="en-US" altLang="zh-CN" sz="1600">
                <a:solidFill>
                  <a:schemeClr val="tx1"/>
                </a:solidFill>
                <a:latin typeface="+mn-ea"/>
              </a:rPr>
              <a:t>&lt;mvc:annotation-driven&gt;</a:t>
            </a:r>
            <a:r>
              <a:rPr lang="zh-CN" altLang="en-US" sz="1600">
                <a:solidFill>
                  <a:schemeClr val="tx1"/>
                </a:solidFill>
                <a:latin typeface="+mn-ea"/>
              </a:rPr>
              <a:t>自动加载</a:t>
            </a:r>
            <a:r>
              <a:rPr lang="en-US" altLang="zh-CN" sz="1600">
                <a:solidFill>
                  <a:schemeClr val="tx1"/>
                </a:solidFill>
                <a:latin typeface="+mn-ea"/>
              </a:rPr>
              <a:t>RequestMappingHandlerMapping</a:t>
            </a:r>
            <a:r>
              <a:rPr lang="zh-CN" altLang="en-US" sz="1600">
                <a:solidFill>
                  <a:schemeClr val="tx1"/>
                </a:solidFill>
                <a:latin typeface="+mn-ea"/>
              </a:rPr>
              <a:t>和</a:t>
            </a:r>
            <a:r>
              <a:rPr lang="en-US" altLang="zh-CN" sz="1600">
                <a:solidFill>
                  <a:schemeClr val="tx1"/>
                </a:solidFill>
                <a:latin typeface="+mn-ea"/>
              </a:rPr>
              <a:t>RequestMappingHandlerAdapter</a:t>
            </a:r>
          </a:p>
          <a:p>
            <a:r>
              <a:rPr lang="zh-CN" altLang="en-US" sz="1600">
                <a:solidFill>
                  <a:schemeClr val="tx1"/>
                </a:solidFill>
                <a:latin typeface="+mn-ea"/>
              </a:rPr>
              <a:t>可以在</a:t>
            </a:r>
            <a:r>
              <a:rPr lang="en-US" altLang="zh-CN" sz="1600">
                <a:solidFill>
                  <a:schemeClr val="tx1"/>
                </a:solidFill>
                <a:latin typeface="+mn-ea"/>
              </a:rPr>
              <a:t>springmvc.xml</a:t>
            </a:r>
            <a:r>
              <a:rPr lang="zh-CN" altLang="en-US" sz="1600">
                <a:solidFill>
                  <a:schemeClr val="tx1"/>
                </a:solidFill>
                <a:latin typeface="+mn-ea"/>
              </a:rPr>
              <a:t>配置文件中使用</a:t>
            </a:r>
            <a:r>
              <a:rPr lang="en-US" altLang="zh-CN" sz="1600">
                <a:solidFill>
                  <a:schemeClr val="tx1"/>
                </a:solidFill>
                <a:latin typeface="+mn-ea"/>
              </a:rPr>
              <a:t>&lt;mvc:annotation-driven&gt;</a:t>
            </a:r>
            <a:r>
              <a:rPr lang="zh-CN" altLang="en-US" sz="1600">
                <a:solidFill>
                  <a:schemeClr val="tx1"/>
                </a:solidFill>
                <a:latin typeface="+mn-ea"/>
              </a:rPr>
              <a:t>代替注解处理器和适配器的配置</a:t>
            </a:r>
            <a:endParaRPr lang="en-US" altLang="zh-CN" sz="1600">
              <a:solidFill>
                <a:schemeClr val="tx1"/>
              </a:solidFill>
              <a:latin typeface="+mn-ea"/>
            </a:endParaRPr>
          </a:p>
          <a:p>
            <a:endParaRPr lang="zh-CN" altLang="en-US" sz="1400">
              <a:solidFill>
                <a:schemeClr val="tx1"/>
              </a:solidFill>
              <a:latin typeface="+mn-ea"/>
            </a:endParaRPr>
          </a:p>
        </p:txBody>
      </p:sp>
      <p:sp>
        <p:nvSpPr>
          <p:cNvPr id="10" name="矩形: 圆角 9">
            <a:extLst>
              <a:ext uri="{FF2B5EF4-FFF2-40B4-BE49-F238E27FC236}">
                <a16:creationId xmlns:a16="http://schemas.microsoft.com/office/drawing/2014/main" id="{96468A9D-E80A-4924-AAAF-2FC6112BC3F0}"/>
              </a:ext>
            </a:extLst>
          </p:cNvPr>
          <p:cNvSpPr/>
          <p:nvPr/>
        </p:nvSpPr>
        <p:spPr>
          <a:xfrm>
            <a:off x="532661" y="3869061"/>
            <a:ext cx="3781887" cy="4279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在</a:t>
            </a:r>
            <a:r>
              <a:rPr lang="en-US" altLang="zh-CN" sz="1400">
                <a:solidFill>
                  <a:schemeClr val="tx1"/>
                </a:solidFill>
                <a:latin typeface="+mn-ea"/>
              </a:rPr>
              <a:t>springmvc</a:t>
            </a:r>
            <a:r>
              <a:rPr lang="zh-CN" altLang="en-US" sz="1400">
                <a:solidFill>
                  <a:schemeClr val="tx1"/>
                </a:solidFill>
                <a:latin typeface="+mn-ea"/>
              </a:rPr>
              <a:t>配置文件中配置如下</a:t>
            </a:r>
          </a:p>
        </p:txBody>
      </p:sp>
      <p:sp>
        <p:nvSpPr>
          <p:cNvPr id="5" name="矩形: 圆角 4">
            <a:extLst>
              <a:ext uri="{FF2B5EF4-FFF2-40B4-BE49-F238E27FC236}">
                <a16:creationId xmlns:a16="http://schemas.microsoft.com/office/drawing/2014/main" id="{96AF4E2B-BA26-4B07-AAEA-AF2C6DFD6565}"/>
              </a:ext>
            </a:extLst>
          </p:cNvPr>
          <p:cNvSpPr/>
          <p:nvPr/>
        </p:nvSpPr>
        <p:spPr>
          <a:xfrm>
            <a:off x="532658" y="3217929"/>
            <a:ext cx="9250397" cy="583800"/>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chemeClr val="tx1"/>
                </a:solidFill>
                <a:latin typeface="+mn-ea"/>
              </a:rPr>
              <a:t>注解式处理器适配器，对标记</a:t>
            </a:r>
            <a:r>
              <a:rPr lang="en-US" altLang="zh-CN" sz="1400">
                <a:solidFill>
                  <a:schemeClr val="tx1"/>
                </a:solidFill>
                <a:latin typeface="+mn-ea"/>
              </a:rPr>
              <a:t>@RequestMapping</a:t>
            </a:r>
            <a:r>
              <a:rPr lang="zh-CN" altLang="en-US" sz="1400">
                <a:solidFill>
                  <a:schemeClr val="tx1"/>
                </a:solidFill>
                <a:latin typeface="+mn-ea"/>
              </a:rPr>
              <a:t>的方法进行适配</a:t>
            </a:r>
            <a:endParaRPr lang="en-US" altLang="zh-CN" sz="1400">
              <a:solidFill>
                <a:schemeClr val="tx1"/>
              </a:solidFill>
              <a:latin typeface="+mn-ea"/>
            </a:endParaRPr>
          </a:p>
        </p:txBody>
      </p:sp>
    </p:spTree>
    <p:extLst>
      <p:ext uri="{BB962C8B-B14F-4D97-AF65-F5344CB8AC3E}">
        <p14:creationId xmlns:p14="http://schemas.microsoft.com/office/powerpoint/2010/main" val="313540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9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MVC</a:t>
            </a:r>
            <a:r>
              <a:rPr lang="zh-CN" altLang="en-US"/>
              <a:t>配置视图解析器</a:t>
            </a:r>
            <a:endParaRPr lang="zh-cn"/>
          </a:p>
        </p:txBody>
      </p:sp>
      <p:sp>
        <p:nvSpPr>
          <p:cNvPr id="9" name="矩形: 圆角 8">
            <a:extLst>
              <a:ext uri="{FF2B5EF4-FFF2-40B4-BE49-F238E27FC236}">
                <a16:creationId xmlns:a16="http://schemas.microsoft.com/office/drawing/2014/main" id="{202006F1-75C4-4024-AA79-982B6766672C}"/>
              </a:ext>
            </a:extLst>
          </p:cNvPr>
          <p:cNvSpPr/>
          <p:nvPr/>
        </p:nvSpPr>
        <p:spPr>
          <a:xfrm>
            <a:off x="330453" y="1814810"/>
            <a:ext cx="5448910" cy="520017"/>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rgbClr val="7030A0"/>
                </a:solidFill>
                <a:latin typeface="+mn-ea"/>
              </a:rPr>
              <a:t>1</a:t>
            </a:r>
          </a:p>
          <a:p>
            <a:r>
              <a:rPr lang="zh-CN" altLang="en-US" sz="1400">
                <a:solidFill>
                  <a:srgbClr val="7030A0"/>
                </a:solidFill>
                <a:latin typeface="+mn-ea"/>
              </a:rPr>
              <a:t>开启包扫描，并且只扫描</a:t>
            </a:r>
            <a:r>
              <a:rPr lang="en-US" altLang="zh-CN" sz="1400">
                <a:solidFill>
                  <a:srgbClr val="7030A0"/>
                </a:solidFill>
                <a:latin typeface="+mn-ea"/>
              </a:rPr>
              <a:t>controller</a:t>
            </a:r>
          </a:p>
        </p:txBody>
      </p:sp>
      <p:sp>
        <p:nvSpPr>
          <p:cNvPr id="10" name="矩形: 圆角 9">
            <a:extLst>
              <a:ext uri="{FF2B5EF4-FFF2-40B4-BE49-F238E27FC236}">
                <a16:creationId xmlns:a16="http://schemas.microsoft.com/office/drawing/2014/main" id="{D31F0D47-0170-4314-88FE-31769F828E75}"/>
              </a:ext>
            </a:extLst>
          </p:cNvPr>
          <p:cNvSpPr/>
          <p:nvPr/>
        </p:nvSpPr>
        <p:spPr>
          <a:xfrm>
            <a:off x="330453" y="3281808"/>
            <a:ext cx="5324623" cy="1235896"/>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rgbClr val="7030A0"/>
                </a:solidFill>
                <a:latin typeface="+mn-ea"/>
              </a:rPr>
              <a:t>2</a:t>
            </a:r>
          </a:p>
          <a:p>
            <a:r>
              <a:rPr lang="zh-CN" altLang="en-US" sz="1400">
                <a:solidFill>
                  <a:srgbClr val="7030A0"/>
                </a:solidFill>
                <a:latin typeface="+mn-ea"/>
              </a:rPr>
              <a:t>开启注解驱动</a:t>
            </a:r>
            <a:endParaRPr lang="en-US" altLang="zh-CN" sz="1400">
              <a:solidFill>
                <a:srgbClr val="7030A0"/>
              </a:solidFill>
              <a:latin typeface="+mn-ea"/>
            </a:endParaRPr>
          </a:p>
          <a:p>
            <a:r>
              <a:rPr lang="en-US" altLang="zh-CN" sz="1400">
                <a:solidFill>
                  <a:schemeClr val="tx1"/>
                </a:solidFill>
                <a:latin typeface="+mn-ea"/>
              </a:rPr>
              <a:t>&lt;mvc:annotation-driven&gt;</a:t>
            </a:r>
          </a:p>
        </p:txBody>
      </p:sp>
      <p:sp>
        <p:nvSpPr>
          <p:cNvPr id="8" name="矩形: 圆角 7">
            <a:extLst>
              <a:ext uri="{FF2B5EF4-FFF2-40B4-BE49-F238E27FC236}">
                <a16:creationId xmlns:a16="http://schemas.microsoft.com/office/drawing/2014/main" id="{075D1770-4E48-4D61-B19C-9E418316B193}"/>
              </a:ext>
            </a:extLst>
          </p:cNvPr>
          <p:cNvSpPr/>
          <p:nvPr/>
        </p:nvSpPr>
        <p:spPr>
          <a:xfrm>
            <a:off x="6091632" y="1719715"/>
            <a:ext cx="5868140" cy="1562093"/>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rgbClr val="7030A0"/>
                </a:solidFill>
                <a:latin typeface="+mn-ea"/>
              </a:rPr>
              <a:t>3</a:t>
            </a:r>
          </a:p>
          <a:p>
            <a:r>
              <a:rPr lang="zh-CN" altLang="en-US" sz="1400">
                <a:solidFill>
                  <a:srgbClr val="7030A0"/>
                </a:solidFill>
                <a:latin typeface="+mn-ea"/>
              </a:rPr>
              <a:t>配置视图解析器</a:t>
            </a:r>
            <a:endParaRPr lang="en-US" altLang="zh-CN" sz="1400">
              <a:solidFill>
                <a:srgbClr val="7030A0"/>
              </a:solidFill>
              <a:latin typeface="+mn-ea"/>
            </a:endParaRPr>
          </a:p>
          <a:p>
            <a:r>
              <a:rPr lang="zh-CN" altLang="en-US" sz="1400">
                <a:solidFill>
                  <a:schemeClr val="tx1"/>
                </a:solidFill>
                <a:latin typeface="+mn-ea"/>
              </a:rPr>
              <a:t>视图解析器使用</a:t>
            </a:r>
            <a:r>
              <a:rPr lang="en-US" altLang="zh-CN" sz="1400">
                <a:solidFill>
                  <a:schemeClr val="tx1"/>
                </a:solidFill>
                <a:latin typeface="+mn-ea"/>
              </a:rPr>
              <a:t>springMVC</a:t>
            </a:r>
            <a:r>
              <a:rPr lang="zh-CN" altLang="en-US" sz="1400">
                <a:solidFill>
                  <a:schemeClr val="tx1"/>
                </a:solidFill>
                <a:latin typeface="+mn-ea"/>
              </a:rPr>
              <a:t>框架默认的</a:t>
            </a:r>
            <a:r>
              <a:rPr lang="en-US" altLang="zh-CN" sz="1400">
                <a:solidFill>
                  <a:schemeClr val="tx1"/>
                </a:solidFill>
                <a:latin typeface="+mn-ea"/>
              </a:rPr>
              <a:t>InternalResourceViewResolver,</a:t>
            </a:r>
            <a:r>
              <a:rPr lang="zh-CN" altLang="en-US" sz="1400">
                <a:solidFill>
                  <a:schemeClr val="tx1"/>
                </a:solidFill>
                <a:latin typeface="+mn-ea"/>
              </a:rPr>
              <a:t>这个视图解析器支持</a:t>
            </a:r>
            <a:r>
              <a:rPr lang="en-US" altLang="zh-CN" sz="1400">
                <a:solidFill>
                  <a:schemeClr val="tx1"/>
                </a:solidFill>
                <a:latin typeface="+mn-ea"/>
              </a:rPr>
              <a:t>JSP</a:t>
            </a:r>
            <a:r>
              <a:rPr lang="zh-CN" altLang="en-US" sz="1400">
                <a:solidFill>
                  <a:schemeClr val="tx1"/>
                </a:solidFill>
                <a:latin typeface="+mn-ea"/>
              </a:rPr>
              <a:t>视图解析，可以配置多个，但默认的必须放在最后</a:t>
            </a:r>
            <a:endParaRPr lang="en-US" altLang="zh-CN" sz="1400">
              <a:solidFill>
                <a:schemeClr val="tx1"/>
              </a:solidFill>
              <a:latin typeface="+mn-ea"/>
            </a:endParaRPr>
          </a:p>
          <a:p>
            <a:r>
              <a:rPr lang="zh-CN" altLang="en-US" sz="1400">
                <a:solidFill>
                  <a:srgbClr val="7030A0"/>
                </a:solidFill>
                <a:latin typeface="+mn-ea"/>
              </a:rPr>
              <a:t>在</a:t>
            </a:r>
            <a:r>
              <a:rPr lang="en-US" altLang="zh-CN" sz="1400">
                <a:solidFill>
                  <a:srgbClr val="7030A0"/>
                </a:solidFill>
                <a:latin typeface="+mn-ea"/>
              </a:rPr>
              <a:t>springmvc.xml</a:t>
            </a:r>
            <a:r>
              <a:rPr lang="zh-CN" altLang="en-US" sz="1400">
                <a:solidFill>
                  <a:srgbClr val="7030A0"/>
                </a:solidFill>
                <a:latin typeface="+mn-ea"/>
              </a:rPr>
              <a:t>配置文件中配置如下：</a:t>
            </a:r>
            <a:endParaRPr lang="en-US" altLang="zh-CN" sz="1400">
              <a:solidFill>
                <a:srgbClr val="7030A0"/>
              </a:solidFill>
              <a:latin typeface="+mn-ea"/>
            </a:endParaRPr>
          </a:p>
        </p:txBody>
      </p:sp>
      <p:pic>
        <p:nvPicPr>
          <p:cNvPr id="3" name="图片 2">
            <a:extLst>
              <a:ext uri="{FF2B5EF4-FFF2-40B4-BE49-F238E27FC236}">
                <a16:creationId xmlns:a16="http://schemas.microsoft.com/office/drawing/2014/main" id="{A7D2E754-3812-4E6D-8D02-666B7BD42563}"/>
              </a:ext>
            </a:extLst>
          </p:cNvPr>
          <p:cNvPicPr>
            <a:picLocks noChangeAspect="1"/>
          </p:cNvPicPr>
          <p:nvPr/>
        </p:nvPicPr>
        <p:blipFill>
          <a:blip r:embed="rId3"/>
          <a:stretch>
            <a:fillRect/>
          </a:stretch>
        </p:blipFill>
        <p:spPr>
          <a:xfrm>
            <a:off x="330453" y="2548309"/>
            <a:ext cx="5596093" cy="520017"/>
          </a:xfrm>
          <a:prstGeom prst="rect">
            <a:avLst/>
          </a:prstGeom>
        </p:spPr>
      </p:pic>
      <p:sp>
        <p:nvSpPr>
          <p:cNvPr id="7" name="矩形: 圆角 6">
            <a:extLst>
              <a:ext uri="{FF2B5EF4-FFF2-40B4-BE49-F238E27FC236}">
                <a16:creationId xmlns:a16="http://schemas.microsoft.com/office/drawing/2014/main" id="{77BB5439-563F-448C-943C-052393FE9C13}"/>
              </a:ext>
            </a:extLst>
          </p:cNvPr>
          <p:cNvSpPr/>
          <p:nvPr/>
        </p:nvSpPr>
        <p:spPr>
          <a:xfrm>
            <a:off x="6129967" y="4961168"/>
            <a:ext cx="5324623" cy="1235896"/>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a:solidFill>
                  <a:srgbClr val="7030A0"/>
                </a:solidFill>
                <a:latin typeface="+mn-ea"/>
              </a:rPr>
              <a:t>逻辑视图名需要在</a:t>
            </a:r>
            <a:r>
              <a:rPr lang="en-US" altLang="zh-CN" sz="1400">
                <a:solidFill>
                  <a:srgbClr val="7030A0"/>
                </a:solidFill>
                <a:latin typeface="+mn-ea"/>
              </a:rPr>
              <a:t>controller</a:t>
            </a:r>
            <a:r>
              <a:rPr lang="zh-CN" altLang="en-US" sz="1400">
                <a:solidFill>
                  <a:srgbClr val="7030A0"/>
                </a:solidFill>
                <a:latin typeface="+mn-ea"/>
              </a:rPr>
              <a:t>中返回</a:t>
            </a:r>
            <a:r>
              <a:rPr lang="en-US" altLang="zh-CN" sz="1400">
                <a:solidFill>
                  <a:srgbClr val="7030A0"/>
                </a:solidFill>
                <a:latin typeface="+mn-ea"/>
              </a:rPr>
              <a:t>ModelAndView</a:t>
            </a:r>
            <a:r>
              <a:rPr lang="zh-CN" altLang="en-US" sz="1400">
                <a:solidFill>
                  <a:srgbClr val="7030A0"/>
                </a:solidFill>
                <a:latin typeface="+mn-ea"/>
              </a:rPr>
              <a:t>指定</a:t>
            </a:r>
            <a:r>
              <a:rPr lang="zh-CN" altLang="en-US" sz="1400">
                <a:solidFill>
                  <a:schemeClr val="tx1"/>
                </a:solidFill>
                <a:latin typeface="+mn-ea"/>
              </a:rPr>
              <a:t>，比如逻辑视图名为</a:t>
            </a:r>
            <a:r>
              <a:rPr lang="en-US" altLang="zh-CN" sz="1400">
                <a:solidFill>
                  <a:schemeClr val="tx1"/>
                </a:solidFill>
                <a:latin typeface="+mn-ea"/>
              </a:rPr>
              <a:t>itemList</a:t>
            </a:r>
            <a:r>
              <a:rPr lang="zh-CN" altLang="en-US" sz="1400">
                <a:solidFill>
                  <a:schemeClr val="tx1"/>
                </a:solidFill>
                <a:latin typeface="+mn-ea"/>
              </a:rPr>
              <a:t>，则最终返回的</a:t>
            </a:r>
            <a:r>
              <a:rPr lang="en-US" altLang="zh-CN" sz="1400">
                <a:solidFill>
                  <a:schemeClr val="tx1"/>
                </a:solidFill>
                <a:latin typeface="+mn-ea"/>
              </a:rPr>
              <a:t>jsp</a:t>
            </a:r>
            <a:r>
              <a:rPr lang="zh-CN" altLang="en-US" sz="1400">
                <a:solidFill>
                  <a:schemeClr val="tx1"/>
                </a:solidFill>
                <a:latin typeface="+mn-ea"/>
              </a:rPr>
              <a:t>视图地址：</a:t>
            </a:r>
            <a:endParaRPr lang="en-US" altLang="zh-CN" sz="1400">
              <a:solidFill>
                <a:schemeClr val="tx1"/>
              </a:solidFill>
              <a:latin typeface="+mn-ea"/>
            </a:endParaRPr>
          </a:p>
          <a:p>
            <a:r>
              <a:rPr lang="zh-CN" altLang="en-US" sz="1400">
                <a:solidFill>
                  <a:schemeClr val="tx1"/>
                </a:solidFill>
                <a:latin typeface="+mn-ea"/>
              </a:rPr>
              <a:t>“</a:t>
            </a:r>
            <a:r>
              <a:rPr lang="en-US" altLang="zh-CN" sz="1400">
                <a:solidFill>
                  <a:schemeClr val="tx1"/>
                </a:solidFill>
                <a:latin typeface="+mn-ea"/>
              </a:rPr>
              <a:t>WEB-INF/jsp/itemList.jsp</a:t>
            </a:r>
            <a:r>
              <a:rPr lang="zh-CN" altLang="en-US" sz="1400">
                <a:solidFill>
                  <a:schemeClr val="tx1"/>
                </a:solidFill>
                <a:latin typeface="+mn-ea"/>
              </a:rPr>
              <a:t>”</a:t>
            </a:r>
            <a:endParaRPr lang="en-US" altLang="zh-CN" sz="1400">
              <a:solidFill>
                <a:schemeClr val="tx1"/>
              </a:solidFill>
              <a:latin typeface="+mn-ea"/>
            </a:endParaRPr>
          </a:p>
          <a:p>
            <a:r>
              <a:rPr lang="zh-CN" altLang="en-US" sz="1400">
                <a:solidFill>
                  <a:srgbClr val="7030A0"/>
                </a:solidFill>
                <a:latin typeface="+mn-ea"/>
              </a:rPr>
              <a:t>最终</a:t>
            </a:r>
            <a:r>
              <a:rPr lang="en-US" altLang="zh-CN" sz="1400">
                <a:solidFill>
                  <a:srgbClr val="7030A0"/>
                </a:solidFill>
                <a:latin typeface="+mn-ea"/>
              </a:rPr>
              <a:t>jsp</a:t>
            </a:r>
            <a:r>
              <a:rPr lang="zh-CN" altLang="en-US" sz="1400">
                <a:solidFill>
                  <a:srgbClr val="7030A0"/>
                </a:solidFill>
                <a:latin typeface="+mn-ea"/>
              </a:rPr>
              <a:t>物理地址：前缀</a:t>
            </a:r>
            <a:r>
              <a:rPr lang="en-US" altLang="zh-CN" sz="1400">
                <a:solidFill>
                  <a:srgbClr val="7030A0"/>
                </a:solidFill>
                <a:latin typeface="+mn-ea"/>
              </a:rPr>
              <a:t>+</a:t>
            </a:r>
            <a:r>
              <a:rPr lang="zh-CN" altLang="en-US" sz="1400">
                <a:solidFill>
                  <a:srgbClr val="7030A0"/>
                </a:solidFill>
                <a:latin typeface="+mn-ea"/>
              </a:rPr>
              <a:t>逻辑视图名</a:t>
            </a:r>
            <a:r>
              <a:rPr lang="en-US" altLang="zh-CN" sz="1400">
                <a:solidFill>
                  <a:srgbClr val="7030A0"/>
                </a:solidFill>
                <a:latin typeface="+mn-ea"/>
              </a:rPr>
              <a:t>+</a:t>
            </a:r>
            <a:r>
              <a:rPr lang="zh-CN" altLang="en-US" sz="1400">
                <a:solidFill>
                  <a:srgbClr val="7030A0"/>
                </a:solidFill>
                <a:latin typeface="+mn-ea"/>
              </a:rPr>
              <a:t>后缀</a:t>
            </a:r>
            <a:endParaRPr lang="en-US" altLang="zh-CN" sz="1400">
              <a:solidFill>
                <a:srgbClr val="7030A0"/>
              </a:solidFill>
              <a:latin typeface="+mn-ea"/>
            </a:endParaRPr>
          </a:p>
        </p:txBody>
      </p:sp>
      <p:pic>
        <p:nvPicPr>
          <p:cNvPr id="4" name="图片 3">
            <a:extLst>
              <a:ext uri="{FF2B5EF4-FFF2-40B4-BE49-F238E27FC236}">
                <a16:creationId xmlns:a16="http://schemas.microsoft.com/office/drawing/2014/main" id="{82F6C112-0285-472B-A185-9D2CA701570C}"/>
              </a:ext>
            </a:extLst>
          </p:cNvPr>
          <p:cNvPicPr>
            <a:picLocks noChangeAspect="1"/>
          </p:cNvPicPr>
          <p:nvPr/>
        </p:nvPicPr>
        <p:blipFill>
          <a:blip r:embed="rId4"/>
          <a:stretch>
            <a:fillRect/>
          </a:stretch>
        </p:blipFill>
        <p:spPr>
          <a:xfrm>
            <a:off x="6129967" y="3576193"/>
            <a:ext cx="5829805" cy="1181202"/>
          </a:xfrm>
          <a:prstGeom prst="rect">
            <a:avLst/>
          </a:prstGeom>
        </p:spPr>
      </p:pic>
      <p:sp>
        <p:nvSpPr>
          <p:cNvPr id="5" name="流程图: 资料带 4">
            <a:extLst>
              <a:ext uri="{FF2B5EF4-FFF2-40B4-BE49-F238E27FC236}">
                <a16:creationId xmlns:a16="http://schemas.microsoft.com/office/drawing/2014/main" id="{9333D32E-4036-4862-8B36-7E0F124659B9}"/>
              </a:ext>
            </a:extLst>
          </p:cNvPr>
          <p:cNvSpPr/>
          <p:nvPr/>
        </p:nvSpPr>
        <p:spPr>
          <a:xfrm>
            <a:off x="569270" y="4643021"/>
            <a:ext cx="4846987" cy="2112886"/>
          </a:xfrm>
          <a:prstGeom prst="flowChartPunchedTape">
            <a:avLst/>
          </a:prstGeom>
          <a:solidFill>
            <a:schemeClr val="accent4">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rgbClr val="0070C0"/>
                </a:solidFill>
                <a:latin typeface="+mn-ea"/>
              </a:rPr>
              <a:t>好处：</a:t>
            </a:r>
            <a:endParaRPr lang="en-US" altLang="zh-CN">
              <a:solidFill>
                <a:srgbClr val="0070C0"/>
              </a:solidFill>
              <a:latin typeface="+mn-ea"/>
            </a:endParaRPr>
          </a:p>
          <a:p>
            <a:r>
              <a:rPr lang="zh-CN" altLang="en-US">
                <a:solidFill>
                  <a:srgbClr val="FF0000"/>
                </a:solidFill>
                <a:latin typeface="+mn-ea"/>
              </a:rPr>
              <a:t>当视图发生变化时，无需修改</a:t>
            </a:r>
            <a:r>
              <a:rPr lang="en-US" altLang="zh-CN">
                <a:solidFill>
                  <a:srgbClr val="FF0000"/>
                </a:solidFill>
                <a:latin typeface="+mn-ea"/>
              </a:rPr>
              <a:t>controller</a:t>
            </a:r>
            <a:r>
              <a:rPr lang="zh-CN" altLang="en-US">
                <a:solidFill>
                  <a:srgbClr val="FF0000"/>
                </a:solidFill>
                <a:latin typeface="+mn-ea"/>
              </a:rPr>
              <a:t>类的代码，仅需修改配置文件即可</a:t>
            </a:r>
            <a:endParaRPr lang="en-US" altLang="zh-CN">
              <a:solidFill>
                <a:srgbClr val="0070C0"/>
              </a:solidFill>
              <a:latin typeface="+mn-ea"/>
            </a:endParaRPr>
          </a:p>
          <a:p>
            <a:r>
              <a:rPr lang="zh-CN" altLang="en-US">
                <a:solidFill>
                  <a:srgbClr val="0070C0"/>
                </a:solidFill>
                <a:latin typeface="+mn-ea"/>
              </a:rPr>
              <a:t>使工作重点聚焦在生产模型数据的工作上，而非对模型数据如何进行渲染，实现业务解耦，</a:t>
            </a:r>
            <a:endParaRPr lang="en-US" altLang="zh-CN">
              <a:solidFill>
                <a:srgbClr val="0070C0"/>
              </a:solidFill>
              <a:latin typeface="+mn-ea"/>
            </a:endParaRPr>
          </a:p>
        </p:txBody>
      </p:sp>
    </p:spTree>
    <p:extLst>
      <p:ext uri="{BB962C8B-B14F-4D97-AF65-F5344CB8AC3E}">
        <p14:creationId xmlns:p14="http://schemas.microsoft.com/office/powerpoint/2010/main" val="112168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MVC</a:t>
            </a:r>
            <a:r>
              <a:rPr lang="zh-CN" altLang="en-US"/>
              <a:t>注解</a:t>
            </a:r>
            <a:r>
              <a:rPr lang="en-US" altLang="zh-CN"/>
              <a:t>(</a:t>
            </a:r>
            <a:r>
              <a:rPr lang="zh-CN" altLang="en-US"/>
              <a:t>一</a:t>
            </a:r>
            <a:r>
              <a:rPr lang="en-US" altLang="zh-CN"/>
              <a:t>)</a:t>
            </a:r>
            <a:endParaRPr lang="zh-cn"/>
          </a:p>
        </p:txBody>
      </p:sp>
      <p:sp>
        <p:nvSpPr>
          <p:cNvPr id="6" name="矩形: 圆角 5">
            <a:extLst>
              <a:ext uri="{FF2B5EF4-FFF2-40B4-BE49-F238E27FC236}">
                <a16:creationId xmlns:a16="http://schemas.microsoft.com/office/drawing/2014/main" id="{2C9B3CD6-DEE2-4D5B-B274-A2C06C588546}"/>
              </a:ext>
            </a:extLst>
          </p:cNvPr>
          <p:cNvSpPr/>
          <p:nvPr/>
        </p:nvSpPr>
        <p:spPr>
          <a:xfrm>
            <a:off x="246742" y="1798703"/>
            <a:ext cx="6411511" cy="4770773"/>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altLang="zh-CN" sz="1600">
                <a:solidFill>
                  <a:srgbClr val="7030A0"/>
                </a:solidFill>
                <a:latin typeface="+mn-ea"/>
              </a:rPr>
              <a:t>@RequestMapping</a:t>
            </a:r>
          </a:p>
          <a:p>
            <a:r>
              <a:rPr lang="nl-NL" altLang="zh-CN" sz="1600">
                <a:solidFill>
                  <a:schemeClr val="tx1"/>
                </a:solidFill>
                <a:latin typeface="+mn-ea"/>
              </a:rPr>
              <a:t>1.</a:t>
            </a:r>
            <a:r>
              <a:rPr lang="zh-CN" altLang="nl-NL" sz="1600">
                <a:solidFill>
                  <a:schemeClr val="tx1"/>
                </a:solidFill>
                <a:latin typeface="+mn-ea"/>
              </a:rPr>
              <a:t>访问</a:t>
            </a:r>
            <a:r>
              <a:rPr lang="nl-NL" altLang="zh-CN" sz="1600">
                <a:solidFill>
                  <a:schemeClr val="tx1"/>
                </a:solidFill>
                <a:latin typeface="+mn-ea"/>
              </a:rPr>
              <a:t>URL</a:t>
            </a:r>
            <a:r>
              <a:rPr lang="zh-CN" altLang="nl-NL" sz="1600">
                <a:solidFill>
                  <a:schemeClr val="tx1"/>
                </a:solidFill>
                <a:latin typeface="+mn-ea"/>
              </a:rPr>
              <a:t>路径映射</a:t>
            </a:r>
          </a:p>
          <a:p>
            <a:r>
              <a:rPr lang="nl-NL" altLang="zh-CN" sz="1600">
                <a:solidFill>
                  <a:schemeClr val="tx1"/>
                </a:solidFill>
                <a:latin typeface="+mn-ea"/>
              </a:rPr>
              <a:t>2.</a:t>
            </a:r>
            <a:r>
              <a:rPr lang="zh-CN" altLang="nl-NL" sz="1600">
                <a:solidFill>
                  <a:schemeClr val="tx1"/>
                </a:solidFill>
                <a:latin typeface="+mn-ea"/>
              </a:rPr>
              <a:t>可以加在类上，也可以加在方法上</a:t>
            </a:r>
          </a:p>
          <a:p>
            <a:r>
              <a:rPr lang="nl-NL" altLang="zh-CN" sz="1600">
                <a:solidFill>
                  <a:schemeClr val="tx1"/>
                </a:solidFill>
                <a:latin typeface="+mn-ea"/>
              </a:rPr>
              <a:t>3.</a:t>
            </a:r>
            <a:r>
              <a:rPr lang="zh-CN" altLang="nl-NL" sz="1600">
                <a:solidFill>
                  <a:schemeClr val="tx1"/>
                </a:solidFill>
                <a:latin typeface="+mn-ea"/>
              </a:rPr>
              <a:t>它有两个属性，</a:t>
            </a:r>
            <a:r>
              <a:rPr lang="nl-NL" altLang="zh-CN" sz="1600">
                <a:solidFill>
                  <a:schemeClr val="tx1"/>
                </a:solidFill>
                <a:latin typeface="+mn-ea"/>
              </a:rPr>
              <a:t>value</a:t>
            </a:r>
            <a:r>
              <a:rPr lang="zh-CN" altLang="nl-NL" sz="1600">
                <a:solidFill>
                  <a:schemeClr val="tx1"/>
                </a:solidFill>
                <a:latin typeface="+mn-ea"/>
              </a:rPr>
              <a:t>指定访问路径，</a:t>
            </a:r>
            <a:r>
              <a:rPr lang="nl-NL" altLang="zh-CN" sz="1600">
                <a:solidFill>
                  <a:schemeClr val="tx1"/>
                </a:solidFill>
                <a:latin typeface="+mn-ea"/>
              </a:rPr>
              <a:t>method</a:t>
            </a:r>
            <a:r>
              <a:rPr lang="zh-CN" altLang="nl-NL" sz="1600">
                <a:solidFill>
                  <a:schemeClr val="tx1"/>
                </a:solidFill>
                <a:latin typeface="+mn-ea"/>
              </a:rPr>
              <a:t>指定指定请求方式，请求方式在</a:t>
            </a:r>
            <a:r>
              <a:rPr lang="nl-NL" altLang="zh-CN" sz="1600">
                <a:solidFill>
                  <a:schemeClr val="tx1"/>
                </a:solidFill>
                <a:latin typeface="+mn-ea"/>
              </a:rPr>
              <a:t>RequestMethod</a:t>
            </a:r>
            <a:r>
              <a:rPr lang="zh-CN" altLang="nl-NL" sz="1600">
                <a:solidFill>
                  <a:schemeClr val="tx1"/>
                </a:solidFill>
                <a:latin typeface="+mn-ea"/>
              </a:rPr>
              <a:t>这个类中，全部以常量形式定义，它默认使用</a:t>
            </a:r>
            <a:r>
              <a:rPr lang="nl-NL" altLang="zh-CN" sz="1600">
                <a:solidFill>
                  <a:schemeClr val="tx1"/>
                </a:solidFill>
                <a:latin typeface="+mn-ea"/>
              </a:rPr>
              <a:t>GET</a:t>
            </a:r>
            <a:r>
              <a:rPr lang="zh-CN" altLang="nl-NL" sz="1600">
                <a:solidFill>
                  <a:schemeClr val="tx1"/>
                </a:solidFill>
                <a:latin typeface="+mn-ea"/>
              </a:rPr>
              <a:t>请求。</a:t>
            </a:r>
          </a:p>
          <a:p>
            <a:r>
              <a:rPr lang="nl-NL" altLang="zh-CN" sz="1600" i="1">
                <a:solidFill>
                  <a:srgbClr val="FF0000"/>
                </a:solidFill>
                <a:latin typeface="+mn-ea"/>
              </a:rPr>
              <a:t>@RequestMapping(value = "/login.do",method = RequestMethod.POST)</a:t>
            </a:r>
          </a:p>
          <a:p>
            <a:r>
              <a:rPr lang="nl-NL" altLang="zh-CN" sz="1600">
                <a:solidFill>
                  <a:schemeClr val="tx1"/>
                </a:solidFill>
                <a:latin typeface="+mn-ea"/>
              </a:rPr>
              <a:t>4.</a:t>
            </a:r>
            <a:r>
              <a:rPr lang="zh-CN" altLang="nl-NL" sz="1600">
                <a:solidFill>
                  <a:schemeClr val="tx1"/>
                </a:solidFill>
                <a:latin typeface="+mn-ea"/>
              </a:rPr>
              <a:t>当使用</a:t>
            </a:r>
            <a:r>
              <a:rPr lang="nl-NL" altLang="zh-CN" sz="1600">
                <a:solidFill>
                  <a:schemeClr val="tx1"/>
                </a:solidFill>
                <a:latin typeface="+mn-ea"/>
              </a:rPr>
              <a:t>restful</a:t>
            </a:r>
            <a:r>
              <a:rPr lang="zh-CN" altLang="nl-NL" sz="1600">
                <a:solidFill>
                  <a:schemeClr val="tx1"/>
                </a:solidFill>
                <a:latin typeface="+mn-ea"/>
              </a:rPr>
              <a:t>风格路径时，需要与</a:t>
            </a:r>
            <a:r>
              <a:rPr lang="nl-NL" altLang="zh-CN" sz="1600">
                <a:solidFill>
                  <a:schemeClr val="tx1"/>
                </a:solidFill>
                <a:latin typeface="+mn-ea"/>
              </a:rPr>
              <a:t>@PathVariable</a:t>
            </a:r>
            <a:r>
              <a:rPr lang="zh-CN" altLang="en-US" sz="1600">
                <a:solidFill>
                  <a:schemeClr val="tx1"/>
                </a:solidFill>
                <a:latin typeface="+mn-ea"/>
              </a:rPr>
              <a:t>一</a:t>
            </a:r>
            <a:r>
              <a:rPr lang="zh-CN" altLang="nl-NL" sz="1600">
                <a:solidFill>
                  <a:schemeClr val="tx1"/>
                </a:solidFill>
                <a:latin typeface="+mn-ea"/>
              </a:rPr>
              <a:t>起使用</a:t>
            </a:r>
          </a:p>
          <a:p>
            <a:r>
              <a:rPr lang="nl-NL" altLang="zh-CN" sz="1600" i="1">
                <a:solidFill>
                  <a:srgbClr val="FF0000"/>
                </a:solidFill>
                <a:latin typeface="+mn-ea"/>
              </a:rPr>
              <a:t>@RequestMapping(value = "/login.do/pid")</a:t>
            </a:r>
          </a:p>
          <a:p>
            <a:r>
              <a:rPr lang="nl-NL" altLang="zh-CN" sz="1600" i="1">
                <a:solidFill>
                  <a:srgbClr val="FF0000"/>
                </a:solidFill>
                <a:latin typeface="+mn-ea"/>
              </a:rPr>
              <a:t>@PathVariable("pid")</a:t>
            </a:r>
          </a:p>
          <a:p>
            <a:r>
              <a:rPr lang="nl-NL" altLang="zh-CN" sz="1600">
                <a:solidFill>
                  <a:srgbClr val="7030A0"/>
                </a:solidFill>
                <a:latin typeface="+mn-ea"/>
              </a:rPr>
              <a:t>@PostMapping</a:t>
            </a:r>
          </a:p>
          <a:p>
            <a:r>
              <a:rPr lang="zh-CN" altLang="nl-NL" sz="1600">
                <a:solidFill>
                  <a:schemeClr val="tx1"/>
                </a:solidFill>
                <a:latin typeface="+mn-ea"/>
              </a:rPr>
              <a:t>只使用</a:t>
            </a:r>
            <a:r>
              <a:rPr lang="nl-NL" altLang="zh-CN" sz="1600">
                <a:solidFill>
                  <a:schemeClr val="tx1"/>
                </a:solidFill>
                <a:latin typeface="+mn-ea"/>
              </a:rPr>
              <a:t>post</a:t>
            </a:r>
            <a:r>
              <a:rPr lang="zh-CN" altLang="nl-NL" sz="1600">
                <a:solidFill>
                  <a:schemeClr val="tx1"/>
                </a:solidFill>
                <a:latin typeface="+mn-ea"/>
              </a:rPr>
              <a:t>请求</a:t>
            </a:r>
          </a:p>
          <a:p>
            <a:r>
              <a:rPr lang="nl-NL" altLang="zh-CN" sz="1600">
                <a:solidFill>
                  <a:srgbClr val="7030A0"/>
                </a:solidFill>
                <a:latin typeface="+mn-ea"/>
              </a:rPr>
              <a:t>@GetMapping</a:t>
            </a:r>
          </a:p>
          <a:p>
            <a:r>
              <a:rPr lang="zh-CN" altLang="nl-NL" sz="1600">
                <a:solidFill>
                  <a:schemeClr val="tx1"/>
                </a:solidFill>
                <a:latin typeface="+mn-ea"/>
              </a:rPr>
              <a:t>只使用</a:t>
            </a:r>
            <a:r>
              <a:rPr lang="nl-NL" altLang="zh-CN" sz="1600">
                <a:solidFill>
                  <a:schemeClr val="tx1"/>
                </a:solidFill>
                <a:latin typeface="+mn-ea"/>
              </a:rPr>
              <a:t>get</a:t>
            </a:r>
            <a:r>
              <a:rPr lang="zh-CN" altLang="nl-NL" sz="1600">
                <a:solidFill>
                  <a:schemeClr val="tx1"/>
                </a:solidFill>
                <a:latin typeface="+mn-ea"/>
              </a:rPr>
              <a:t>请求</a:t>
            </a:r>
          </a:p>
        </p:txBody>
      </p:sp>
      <p:sp>
        <p:nvSpPr>
          <p:cNvPr id="9" name="矩形: 圆角 8">
            <a:extLst>
              <a:ext uri="{FF2B5EF4-FFF2-40B4-BE49-F238E27FC236}">
                <a16:creationId xmlns:a16="http://schemas.microsoft.com/office/drawing/2014/main" id="{4E27978B-B0AB-436D-9E1A-18C690CB01FD}"/>
              </a:ext>
            </a:extLst>
          </p:cNvPr>
          <p:cNvSpPr/>
          <p:nvPr/>
        </p:nvSpPr>
        <p:spPr>
          <a:xfrm>
            <a:off x="6872648" y="1798703"/>
            <a:ext cx="5072610" cy="4690873"/>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rgbClr val="7030A0"/>
                </a:solidFill>
                <a:latin typeface="+mn-ea"/>
              </a:rPr>
              <a:t>@Controller</a:t>
            </a:r>
          </a:p>
          <a:p>
            <a:r>
              <a:rPr lang="en-US" altLang="zh-CN" sz="1600">
                <a:solidFill>
                  <a:schemeClr val="tx1"/>
                </a:solidFill>
                <a:latin typeface="+mn-ea"/>
              </a:rPr>
              <a:t>1.</a:t>
            </a:r>
            <a:r>
              <a:rPr lang="zh-CN" altLang="en-US" sz="1600">
                <a:solidFill>
                  <a:schemeClr val="tx1"/>
                </a:solidFill>
                <a:latin typeface="+mn-ea"/>
              </a:rPr>
              <a:t>在类上面定义，表明该类为控制器</a:t>
            </a:r>
          </a:p>
          <a:p>
            <a:r>
              <a:rPr lang="en-US" altLang="zh-CN" sz="1600">
                <a:solidFill>
                  <a:schemeClr val="tx1"/>
                </a:solidFill>
                <a:latin typeface="+mn-ea"/>
              </a:rPr>
              <a:t>2.</a:t>
            </a:r>
            <a:r>
              <a:rPr lang="zh-CN" altLang="en-US" sz="1600">
                <a:solidFill>
                  <a:schemeClr val="tx1"/>
                </a:solidFill>
                <a:latin typeface="+mn-ea"/>
              </a:rPr>
              <a:t>返回</a:t>
            </a:r>
            <a:r>
              <a:rPr lang="en-US" altLang="zh-CN" sz="1600">
                <a:solidFill>
                  <a:schemeClr val="tx1"/>
                </a:solidFill>
                <a:latin typeface="+mn-ea"/>
              </a:rPr>
              <a:t>ModelAndView,</a:t>
            </a:r>
            <a:r>
              <a:rPr lang="zh-CN" altLang="en-US" sz="1600">
                <a:solidFill>
                  <a:schemeClr val="tx1"/>
                </a:solidFill>
                <a:latin typeface="+mn-ea"/>
              </a:rPr>
              <a:t>包含数据和视图</a:t>
            </a:r>
          </a:p>
          <a:p>
            <a:r>
              <a:rPr lang="en-US" altLang="zh-CN" sz="1600">
                <a:solidFill>
                  <a:schemeClr val="tx1"/>
                </a:solidFill>
                <a:latin typeface="+mn-ea"/>
              </a:rPr>
              <a:t>3.</a:t>
            </a:r>
            <a:r>
              <a:rPr lang="zh-CN" altLang="en-US" sz="1600">
                <a:solidFill>
                  <a:schemeClr val="tx1"/>
                </a:solidFill>
                <a:latin typeface="+mn-ea"/>
              </a:rPr>
              <a:t>返回字符串</a:t>
            </a:r>
          </a:p>
          <a:p>
            <a:pPr lvl="1"/>
            <a:r>
              <a:rPr lang="en-US" altLang="zh-CN" sz="1600">
                <a:solidFill>
                  <a:schemeClr val="tx1"/>
                </a:solidFill>
                <a:latin typeface="+mn-ea"/>
              </a:rPr>
              <a:t>1)</a:t>
            </a:r>
            <a:r>
              <a:rPr lang="zh-CN" altLang="en-US" sz="1600">
                <a:solidFill>
                  <a:schemeClr val="tx1"/>
                </a:solidFill>
                <a:latin typeface="+mn-ea"/>
              </a:rPr>
              <a:t>有视图解析器时，指向逻辑视图名</a:t>
            </a:r>
          </a:p>
          <a:p>
            <a:pPr lvl="1"/>
            <a:r>
              <a:rPr lang="en-US" altLang="zh-CN" sz="1600">
                <a:solidFill>
                  <a:schemeClr val="tx1"/>
                </a:solidFill>
                <a:latin typeface="+mn-ea"/>
              </a:rPr>
              <a:t>2)</a:t>
            </a:r>
            <a:r>
              <a:rPr lang="zh-CN" altLang="en-US" sz="1600">
                <a:solidFill>
                  <a:schemeClr val="tx1"/>
                </a:solidFill>
                <a:latin typeface="+mn-ea"/>
              </a:rPr>
              <a:t>没有视图解析器时，可以使用</a:t>
            </a:r>
            <a:r>
              <a:rPr lang="en-US" altLang="zh-CN" sz="1600">
                <a:solidFill>
                  <a:schemeClr val="tx1"/>
                </a:solidFill>
                <a:latin typeface="+mn-ea"/>
              </a:rPr>
              <a:t>returm redirect:index.jsp";</a:t>
            </a:r>
            <a:r>
              <a:rPr lang="zh-CN" altLang="en-US" sz="1600">
                <a:solidFill>
                  <a:schemeClr val="tx1"/>
                </a:solidFill>
                <a:latin typeface="+mn-ea"/>
              </a:rPr>
              <a:t>进行重定向，或者</a:t>
            </a:r>
            <a:r>
              <a:rPr lang="en-US" altLang="zh-CN" sz="1600">
                <a:solidFill>
                  <a:schemeClr val="tx1"/>
                </a:solidFill>
                <a:latin typeface="+mn-ea"/>
              </a:rPr>
              <a:t>"forward."</a:t>
            </a:r>
            <a:r>
              <a:rPr lang="zh-CN" altLang="en-US" sz="1600">
                <a:solidFill>
                  <a:schemeClr val="tx1"/>
                </a:solidFill>
                <a:latin typeface="+mn-ea"/>
              </a:rPr>
              <a:t>请求转发</a:t>
            </a:r>
            <a:r>
              <a:rPr lang="en-US" altLang="zh-CN" sz="1600">
                <a:solidFill>
                  <a:schemeClr val="tx1"/>
                </a:solidFill>
                <a:latin typeface="+mn-ea"/>
              </a:rPr>
              <a:t>return "forwerd:/WEB-INF/home jsp";</a:t>
            </a:r>
          </a:p>
        </p:txBody>
      </p:sp>
    </p:spTree>
    <p:extLst>
      <p:ext uri="{BB962C8B-B14F-4D97-AF65-F5344CB8AC3E}">
        <p14:creationId xmlns:p14="http://schemas.microsoft.com/office/powerpoint/2010/main" val="3754324791"/>
      </p:ext>
    </p:extLst>
  </p:cSld>
  <p:clrMapOvr>
    <a:masterClrMapping/>
  </p:clrMapOvr>
  <p:transition>
    <p:circl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MVC</a:t>
            </a:r>
            <a:r>
              <a:rPr lang="zh-CN" altLang="en-US"/>
              <a:t>注解（二）</a:t>
            </a:r>
            <a:endParaRPr lang="zh-cn"/>
          </a:p>
        </p:txBody>
      </p:sp>
      <p:sp>
        <p:nvSpPr>
          <p:cNvPr id="10" name="矩形: 圆角 9">
            <a:extLst>
              <a:ext uri="{FF2B5EF4-FFF2-40B4-BE49-F238E27FC236}">
                <a16:creationId xmlns:a16="http://schemas.microsoft.com/office/drawing/2014/main" id="{7E324852-ED6A-47E1-860E-E819F5E543B1}"/>
              </a:ext>
            </a:extLst>
          </p:cNvPr>
          <p:cNvSpPr/>
          <p:nvPr/>
        </p:nvSpPr>
        <p:spPr>
          <a:xfrm>
            <a:off x="420127" y="1577725"/>
            <a:ext cx="5323725" cy="4707665"/>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rgbClr val="7030A0"/>
                </a:solidFill>
                <a:latin typeface="+mn-ea"/>
              </a:rPr>
              <a:t>@RequestBody</a:t>
            </a:r>
          </a:p>
          <a:p>
            <a:r>
              <a:rPr lang="zh-CN" altLang="en-US" sz="1600">
                <a:solidFill>
                  <a:schemeClr val="tx1"/>
                </a:solidFill>
                <a:latin typeface="+mn-ea"/>
              </a:rPr>
              <a:t>       用于读取</a:t>
            </a:r>
            <a:r>
              <a:rPr lang="en-US" altLang="zh-CN" sz="1600">
                <a:solidFill>
                  <a:schemeClr val="tx1"/>
                </a:solidFill>
                <a:latin typeface="+mn-ea"/>
              </a:rPr>
              <a:t>Http</a:t>
            </a:r>
            <a:r>
              <a:rPr lang="zh-CN" altLang="en-US" sz="1600">
                <a:solidFill>
                  <a:schemeClr val="tx1"/>
                </a:solidFill>
                <a:latin typeface="+mn-ea"/>
              </a:rPr>
              <a:t>请求的内容</a:t>
            </a:r>
            <a:r>
              <a:rPr lang="en-US" altLang="zh-CN" sz="1600">
                <a:solidFill>
                  <a:schemeClr val="tx1"/>
                </a:solidFill>
                <a:latin typeface="+mn-ea"/>
              </a:rPr>
              <a:t>(</a:t>
            </a:r>
            <a:r>
              <a:rPr lang="zh-CN" altLang="en-US" sz="1600">
                <a:solidFill>
                  <a:schemeClr val="tx1"/>
                </a:solidFill>
                <a:latin typeface="+mn-ea"/>
              </a:rPr>
              <a:t>字符串</a:t>
            </a:r>
            <a:r>
              <a:rPr lang="en-US" altLang="zh-CN" sz="1600">
                <a:solidFill>
                  <a:schemeClr val="tx1"/>
                </a:solidFill>
                <a:latin typeface="+mn-ea"/>
              </a:rPr>
              <a:t>)</a:t>
            </a:r>
            <a:r>
              <a:rPr lang="zh-CN" altLang="en-US" sz="1600">
                <a:solidFill>
                  <a:schemeClr val="tx1"/>
                </a:solidFill>
                <a:latin typeface="+mn-ea"/>
              </a:rPr>
              <a:t>，通过</a:t>
            </a:r>
            <a:r>
              <a:rPr lang="en-US" altLang="zh-CN" sz="1600">
                <a:solidFill>
                  <a:schemeClr val="tx1"/>
                </a:solidFill>
                <a:latin typeface="+mn-ea"/>
              </a:rPr>
              <a:t>springmvc</a:t>
            </a:r>
            <a:r>
              <a:rPr lang="zh-CN" altLang="en-US" sz="1600">
                <a:solidFill>
                  <a:schemeClr val="tx1"/>
                </a:solidFill>
                <a:latin typeface="+mn-ea"/>
              </a:rPr>
              <a:t>提供的</a:t>
            </a:r>
            <a:r>
              <a:rPr lang="en-US" altLang="zh-CN" sz="1600">
                <a:solidFill>
                  <a:schemeClr val="tx1"/>
                </a:solidFill>
                <a:latin typeface="+mn-ea"/>
              </a:rPr>
              <a:t>HttpMessageConverter</a:t>
            </a:r>
            <a:r>
              <a:rPr lang="zh-CN" altLang="en-US" sz="1600">
                <a:solidFill>
                  <a:schemeClr val="tx1"/>
                </a:solidFill>
                <a:latin typeface="+mn-ea"/>
              </a:rPr>
              <a:t>接口将读到的内容</a:t>
            </a:r>
            <a:r>
              <a:rPr lang="en-US" altLang="zh-CN" sz="1600">
                <a:solidFill>
                  <a:schemeClr val="tx1"/>
                </a:solidFill>
                <a:latin typeface="+mn-ea"/>
              </a:rPr>
              <a:t>(json</a:t>
            </a:r>
            <a:r>
              <a:rPr lang="zh-CN" altLang="en-US" sz="1600">
                <a:solidFill>
                  <a:schemeClr val="tx1"/>
                </a:solidFill>
                <a:latin typeface="+mn-ea"/>
              </a:rPr>
              <a:t>数据</a:t>
            </a:r>
            <a:r>
              <a:rPr lang="en-US" altLang="zh-CN" sz="1600">
                <a:solidFill>
                  <a:schemeClr val="tx1"/>
                </a:solidFill>
                <a:latin typeface="+mn-ea"/>
              </a:rPr>
              <a:t>) </a:t>
            </a:r>
            <a:r>
              <a:rPr lang="zh-CN" altLang="en-US" sz="1600">
                <a:solidFill>
                  <a:schemeClr val="tx1"/>
                </a:solidFill>
                <a:latin typeface="+mn-ea"/>
              </a:rPr>
              <a:t>转换为</a:t>
            </a:r>
            <a:r>
              <a:rPr lang="en-US" altLang="zh-CN" sz="1600">
                <a:solidFill>
                  <a:schemeClr val="tx1"/>
                </a:solidFill>
                <a:latin typeface="+mn-ea"/>
              </a:rPr>
              <a:t>java</a:t>
            </a:r>
            <a:r>
              <a:rPr lang="zh-CN" altLang="en-US" sz="1600">
                <a:solidFill>
                  <a:schemeClr val="tx1"/>
                </a:solidFill>
                <a:latin typeface="+mn-ea"/>
              </a:rPr>
              <a:t>对象并绑定到</a:t>
            </a:r>
            <a:r>
              <a:rPr lang="en-US" altLang="zh-CN" sz="1600">
                <a:solidFill>
                  <a:schemeClr val="tx1"/>
                </a:solidFill>
                <a:latin typeface="+mn-ea"/>
              </a:rPr>
              <a:t>Contoller</a:t>
            </a:r>
            <a:r>
              <a:rPr lang="zh-CN" altLang="en-US" sz="1600">
                <a:solidFill>
                  <a:schemeClr val="tx1"/>
                </a:solidFill>
                <a:latin typeface="+mn-ea"/>
              </a:rPr>
              <a:t>方法的参数上。</a:t>
            </a:r>
          </a:p>
          <a:p>
            <a:r>
              <a:rPr lang="en-US" altLang="zh-CN" sz="1600">
                <a:solidFill>
                  <a:srgbClr val="7030A0"/>
                </a:solidFill>
                <a:latin typeface="+mn-ea"/>
              </a:rPr>
              <a:t>@ResponseBody</a:t>
            </a:r>
          </a:p>
          <a:p>
            <a:r>
              <a:rPr lang="zh-CN" altLang="en-US" sz="1600">
                <a:solidFill>
                  <a:schemeClr val="tx1"/>
                </a:solidFill>
                <a:latin typeface="+mn-ea"/>
              </a:rPr>
              <a:t>       用于将</a:t>
            </a:r>
            <a:r>
              <a:rPr lang="en-US" altLang="zh-CN" sz="1600">
                <a:solidFill>
                  <a:schemeClr val="tx1"/>
                </a:solidFill>
                <a:latin typeface="+mn-ea"/>
              </a:rPr>
              <a:t>Controller</a:t>
            </a:r>
            <a:r>
              <a:rPr lang="zh-CN" altLang="en-US" sz="1600">
                <a:solidFill>
                  <a:schemeClr val="tx1"/>
                </a:solidFill>
                <a:latin typeface="+mn-ea"/>
              </a:rPr>
              <a:t>的方法返回的对象，通过</a:t>
            </a:r>
            <a:r>
              <a:rPr lang="en-US" altLang="zh-CN" sz="1600">
                <a:solidFill>
                  <a:schemeClr val="tx1"/>
                </a:solidFill>
                <a:latin typeface="+mn-ea"/>
              </a:rPr>
              <a:t>springmvc</a:t>
            </a:r>
            <a:r>
              <a:rPr lang="zh-CN" altLang="en-US" sz="1600">
                <a:solidFill>
                  <a:schemeClr val="tx1"/>
                </a:solidFill>
                <a:latin typeface="+mn-ea"/>
              </a:rPr>
              <a:t>提供的</a:t>
            </a:r>
            <a:r>
              <a:rPr lang="en-US" altLang="zh-CN" sz="1600">
                <a:solidFill>
                  <a:schemeClr val="tx1"/>
                </a:solidFill>
                <a:latin typeface="+mn-ea"/>
              </a:rPr>
              <a:t>HttpMessageConverter</a:t>
            </a:r>
            <a:r>
              <a:rPr lang="zh-CN" altLang="en-US" sz="1600">
                <a:solidFill>
                  <a:schemeClr val="tx1"/>
                </a:solidFill>
                <a:latin typeface="+mn-ea"/>
              </a:rPr>
              <a:t>接口转换为指定格式的数据如</a:t>
            </a:r>
            <a:r>
              <a:rPr lang="en-US" altLang="zh-CN" sz="1600">
                <a:solidFill>
                  <a:schemeClr val="tx1"/>
                </a:solidFill>
                <a:latin typeface="+mn-ea"/>
              </a:rPr>
              <a:t>: json,xml</a:t>
            </a:r>
            <a:r>
              <a:rPr lang="zh-CN" altLang="en-US" sz="1600">
                <a:solidFill>
                  <a:schemeClr val="tx1"/>
                </a:solidFill>
                <a:latin typeface="+mn-ea"/>
              </a:rPr>
              <a:t>等，通过</a:t>
            </a:r>
            <a:r>
              <a:rPr lang="en-US" altLang="zh-CN" sz="1600">
                <a:solidFill>
                  <a:schemeClr val="tx1"/>
                </a:solidFill>
                <a:latin typeface="+mn-ea"/>
              </a:rPr>
              <a:t>Response</a:t>
            </a:r>
            <a:r>
              <a:rPr lang="zh-CN" altLang="en-US" sz="1600">
                <a:solidFill>
                  <a:schemeClr val="tx1"/>
                </a:solidFill>
                <a:latin typeface="+mn-ea"/>
              </a:rPr>
              <a:t>响应给客户端</a:t>
            </a:r>
          </a:p>
          <a:p>
            <a:r>
              <a:rPr lang="en-US" altLang="zh-CN" sz="1600">
                <a:solidFill>
                  <a:schemeClr val="tx1"/>
                </a:solidFill>
                <a:latin typeface="+mn-ea"/>
              </a:rPr>
              <a:t>1.</a:t>
            </a:r>
            <a:r>
              <a:rPr lang="zh-CN" altLang="en-US" sz="1600">
                <a:solidFill>
                  <a:schemeClr val="tx1"/>
                </a:solidFill>
                <a:latin typeface="+mn-ea"/>
              </a:rPr>
              <a:t>不做任何配置，直接使用时，方法返回值类型时</a:t>
            </a:r>
            <a:r>
              <a:rPr lang="en-US" altLang="zh-CN" sz="1600">
                <a:solidFill>
                  <a:schemeClr val="tx1"/>
                </a:solidFill>
                <a:latin typeface="+mn-ea"/>
              </a:rPr>
              <a:t>String, </a:t>
            </a:r>
            <a:r>
              <a:rPr lang="zh-CN" altLang="en-US" sz="1600">
                <a:solidFill>
                  <a:schemeClr val="tx1"/>
                </a:solidFill>
                <a:latin typeface="+mn-ea"/>
              </a:rPr>
              <a:t>会直接返回内容</a:t>
            </a:r>
          </a:p>
          <a:p>
            <a:r>
              <a:rPr lang="en-US" altLang="zh-CN" sz="1600">
                <a:solidFill>
                  <a:schemeClr val="tx1"/>
                </a:solidFill>
                <a:latin typeface="+mn-ea"/>
              </a:rPr>
              <a:t>2.</a:t>
            </a:r>
            <a:r>
              <a:rPr lang="zh-CN" altLang="en-US" sz="1600">
                <a:solidFill>
                  <a:schemeClr val="tx1"/>
                </a:solidFill>
                <a:latin typeface="+mn-ea"/>
              </a:rPr>
              <a:t>需要返回</a:t>
            </a:r>
            <a:r>
              <a:rPr lang="en-US" altLang="zh-CN" sz="1600">
                <a:solidFill>
                  <a:schemeClr val="tx1"/>
                </a:solidFill>
                <a:latin typeface="+mn-ea"/>
              </a:rPr>
              <a:t>json</a:t>
            </a:r>
            <a:r>
              <a:rPr lang="zh-CN" altLang="en-US" sz="1600">
                <a:solidFill>
                  <a:schemeClr val="tx1"/>
                </a:solidFill>
                <a:latin typeface="+mn-ea"/>
              </a:rPr>
              <a:t>数据格式时，要做相应的配置</a:t>
            </a:r>
          </a:p>
        </p:txBody>
      </p:sp>
      <p:sp>
        <p:nvSpPr>
          <p:cNvPr id="11" name="矩形: 圆角 10">
            <a:extLst>
              <a:ext uri="{FF2B5EF4-FFF2-40B4-BE49-F238E27FC236}">
                <a16:creationId xmlns:a16="http://schemas.microsoft.com/office/drawing/2014/main" id="{755C5655-2145-4A94-BC75-9B881B400999}"/>
              </a:ext>
            </a:extLst>
          </p:cNvPr>
          <p:cNvSpPr/>
          <p:nvPr/>
        </p:nvSpPr>
        <p:spPr>
          <a:xfrm>
            <a:off x="5945080" y="1575225"/>
            <a:ext cx="6013307" cy="4707665"/>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rgbClr val="7030A0"/>
                </a:solidFill>
                <a:latin typeface="+mn-ea"/>
              </a:rPr>
              <a:t>@RequestParam</a:t>
            </a:r>
          </a:p>
          <a:p>
            <a:r>
              <a:rPr lang="zh-CN" altLang="en-US" sz="1600">
                <a:solidFill>
                  <a:schemeClr val="tx1"/>
                </a:solidFill>
                <a:latin typeface="+mn-ea"/>
              </a:rPr>
              <a:t>使用</a:t>
            </a:r>
            <a:r>
              <a:rPr lang="en-US" altLang="zh-CN" sz="1600">
                <a:solidFill>
                  <a:schemeClr val="tx1"/>
                </a:solidFill>
                <a:latin typeface="+mn-ea"/>
              </a:rPr>
              <a:t>@RequestParam</a:t>
            </a:r>
            <a:r>
              <a:rPr lang="zh-CN" altLang="en-US" sz="1600">
                <a:solidFill>
                  <a:schemeClr val="tx1"/>
                </a:solidFill>
                <a:latin typeface="+mn-ea"/>
              </a:rPr>
              <a:t>常用于处理简单类型的绑定。</a:t>
            </a:r>
          </a:p>
          <a:p>
            <a:r>
              <a:rPr lang="en-US" altLang="zh-CN" sz="1600">
                <a:solidFill>
                  <a:schemeClr val="tx1"/>
                </a:solidFill>
                <a:latin typeface="+mn-ea"/>
              </a:rPr>
              <a:t>value:</a:t>
            </a:r>
            <a:r>
              <a:rPr lang="zh-CN" altLang="en-US" sz="1600">
                <a:solidFill>
                  <a:schemeClr val="tx1"/>
                </a:solidFill>
                <a:latin typeface="+mn-ea"/>
              </a:rPr>
              <a:t>参数名字，即入参的请求参数名字，如</a:t>
            </a:r>
            <a:r>
              <a:rPr lang="en-US" altLang="zh-CN" sz="1600">
                <a:solidFill>
                  <a:schemeClr val="tx1"/>
                </a:solidFill>
                <a:latin typeface="+mn-ea"/>
              </a:rPr>
              <a:t>value="itemld" </a:t>
            </a:r>
            <a:r>
              <a:rPr lang="zh-CN" altLang="en-US" sz="1600">
                <a:solidFill>
                  <a:schemeClr val="tx1"/>
                </a:solidFill>
                <a:latin typeface="+mn-ea"/>
              </a:rPr>
              <a:t>表示请求的参数其中的名字为</a:t>
            </a:r>
            <a:r>
              <a:rPr lang="en-US" altLang="zh-CN" sz="1600">
                <a:solidFill>
                  <a:schemeClr val="tx1"/>
                </a:solidFill>
                <a:latin typeface="+mn-ea"/>
              </a:rPr>
              <a:t>itemld</a:t>
            </a:r>
            <a:r>
              <a:rPr lang="zh-CN" altLang="en-US" sz="1600">
                <a:solidFill>
                  <a:schemeClr val="tx1"/>
                </a:solidFill>
                <a:latin typeface="+mn-ea"/>
              </a:rPr>
              <a:t>的参数的值将传入</a:t>
            </a:r>
          </a:p>
          <a:p>
            <a:r>
              <a:rPr lang="en-US" altLang="zh-CN" sz="1600">
                <a:solidFill>
                  <a:schemeClr val="tx1"/>
                </a:solidFill>
                <a:latin typeface="+mn-ea"/>
              </a:rPr>
              <a:t>required:</a:t>
            </a:r>
            <a:r>
              <a:rPr lang="zh-CN" altLang="en-US" sz="1600">
                <a:solidFill>
                  <a:schemeClr val="tx1"/>
                </a:solidFill>
                <a:latin typeface="+mn-ea"/>
              </a:rPr>
              <a:t>是否必须，默认是</a:t>
            </a:r>
            <a:r>
              <a:rPr lang="en-US" altLang="zh-CN" sz="1600">
                <a:solidFill>
                  <a:schemeClr val="tx1"/>
                </a:solidFill>
                <a:latin typeface="+mn-ea"/>
              </a:rPr>
              <a:t>true, </a:t>
            </a:r>
            <a:r>
              <a:rPr lang="zh-CN" altLang="en-US" sz="1600">
                <a:solidFill>
                  <a:schemeClr val="tx1"/>
                </a:solidFill>
                <a:latin typeface="+mn-ea"/>
              </a:rPr>
              <a:t>表示请求中一定要有相应的参数，否则将报错：</a:t>
            </a:r>
          </a:p>
          <a:p>
            <a:r>
              <a:rPr lang="en-US" altLang="zh-CN" sz="1600">
                <a:solidFill>
                  <a:schemeClr val="tx1"/>
                </a:solidFill>
                <a:latin typeface="+mn-ea"/>
              </a:rPr>
              <a:t>TTP Status 400 - Required Integer parameter "XXXX is not present</a:t>
            </a:r>
          </a:p>
          <a:p>
            <a:r>
              <a:rPr lang="en-US" altLang="zh-CN" sz="1600">
                <a:solidFill>
                  <a:schemeClr val="tx1"/>
                </a:solidFill>
                <a:latin typeface="+mn-ea"/>
              </a:rPr>
              <a:t>defaultValue:</a:t>
            </a:r>
            <a:r>
              <a:rPr lang="zh-CN" altLang="en-US" sz="1600">
                <a:solidFill>
                  <a:schemeClr val="tx1"/>
                </a:solidFill>
                <a:latin typeface="+mn-ea"/>
              </a:rPr>
              <a:t>默认值，表示如果请求中没有同名参数时的默认值</a:t>
            </a:r>
          </a:p>
          <a:p>
            <a:r>
              <a:rPr lang="en-US" altLang="zh-CN" sz="1600">
                <a:solidFill>
                  <a:srgbClr val="7030A0"/>
                </a:solidFill>
                <a:latin typeface="+mn-ea"/>
              </a:rPr>
              <a:t>@PathVariable</a:t>
            </a:r>
          </a:p>
          <a:p>
            <a:r>
              <a:rPr lang="zh-CN" altLang="en-US" sz="1600">
                <a:solidFill>
                  <a:schemeClr val="tx1"/>
                </a:solidFill>
                <a:latin typeface="+mn-ea"/>
              </a:rPr>
              <a:t>获取</a:t>
            </a:r>
            <a:r>
              <a:rPr lang="en-US" altLang="zh-CN" sz="1600">
                <a:solidFill>
                  <a:schemeClr val="tx1"/>
                </a:solidFill>
                <a:latin typeface="+mn-ea"/>
              </a:rPr>
              <a:t>URL</a:t>
            </a:r>
            <a:r>
              <a:rPr lang="zh-CN" altLang="en-US" sz="1600">
                <a:solidFill>
                  <a:schemeClr val="tx1"/>
                </a:solidFill>
                <a:latin typeface="+mn-ea"/>
              </a:rPr>
              <a:t>访问路径变量，这是</a:t>
            </a:r>
            <a:r>
              <a:rPr lang="en-US" altLang="zh-CN" sz="1600">
                <a:solidFill>
                  <a:schemeClr val="tx1"/>
                </a:solidFill>
                <a:latin typeface="+mn-ea"/>
              </a:rPr>
              <a:t>Spring MVC 3.0</a:t>
            </a:r>
            <a:r>
              <a:rPr lang="zh-CN" altLang="en-US" sz="1600">
                <a:solidFill>
                  <a:schemeClr val="tx1"/>
                </a:solidFill>
                <a:latin typeface="+mn-ea"/>
              </a:rPr>
              <a:t>框架才加入的特性，基于</a:t>
            </a:r>
            <a:r>
              <a:rPr lang="en-US" altLang="zh-CN" sz="1600">
                <a:solidFill>
                  <a:schemeClr val="tx1"/>
                </a:solidFill>
                <a:latin typeface="+mn-ea"/>
              </a:rPr>
              <a:t>RESTful</a:t>
            </a:r>
            <a:r>
              <a:rPr lang="zh-CN" altLang="en-US" sz="1600">
                <a:solidFill>
                  <a:schemeClr val="tx1"/>
                </a:solidFill>
                <a:latin typeface="+mn-ea"/>
              </a:rPr>
              <a:t>风格的</a:t>
            </a:r>
            <a:r>
              <a:rPr lang="en-US" altLang="zh-CN" sz="1600">
                <a:solidFill>
                  <a:schemeClr val="tx1"/>
                </a:solidFill>
                <a:latin typeface="+mn-ea"/>
              </a:rPr>
              <a:t>URL</a:t>
            </a:r>
            <a:r>
              <a:rPr lang="zh-CN" altLang="en-US" sz="1600">
                <a:solidFill>
                  <a:schemeClr val="tx1"/>
                </a:solidFill>
                <a:latin typeface="+mn-ea"/>
              </a:rPr>
              <a:t>访问路径。</a:t>
            </a:r>
          </a:p>
          <a:p>
            <a:r>
              <a:rPr lang="en-US" altLang="zh-CN" sz="1600">
                <a:solidFill>
                  <a:srgbClr val="7030A0"/>
                </a:solidFill>
                <a:latin typeface="+mn-ea"/>
              </a:rPr>
              <a:t>@ModelAttribute</a:t>
            </a:r>
          </a:p>
          <a:p>
            <a:r>
              <a:rPr lang="zh-CN" altLang="en-US" sz="1600">
                <a:solidFill>
                  <a:schemeClr val="tx1"/>
                </a:solidFill>
                <a:latin typeface="+mn-ea"/>
              </a:rPr>
              <a:t>全局式的方法，在一组</a:t>
            </a:r>
            <a:r>
              <a:rPr lang="en-US" altLang="zh-CN" sz="1600">
                <a:solidFill>
                  <a:schemeClr val="tx1"/>
                </a:solidFill>
                <a:latin typeface="+mn-ea"/>
              </a:rPr>
              <a:t>URL</a:t>
            </a:r>
            <a:r>
              <a:rPr lang="zh-CN" altLang="en-US" sz="1600">
                <a:solidFill>
                  <a:schemeClr val="tx1"/>
                </a:solidFill>
                <a:latin typeface="+mn-ea"/>
              </a:rPr>
              <a:t>访问路径中，每次都会执行，方法返回结果保存在</a:t>
            </a:r>
            <a:r>
              <a:rPr lang="en-US" altLang="zh-CN" sz="1600">
                <a:solidFill>
                  <a:schemeClr val="tx1"/>
                </a:solidFill>
                <a:latin typeface="+mn-ea"/>
              </a:rPr>
              <a:t>module</a:t>
            </a:r>
            <a:r>
              <a:rPr lang="zh-CN" altLang="en-US" sz="1600">
                <a:solidFill>
                  <a:schemeClr val="tx1"/>
                </a:solidFill>
                <a:latin typeface="+mn-ea"/>
              </a:rPr>
              <a:t>会话中。</a:t>
            </a:r>
          </a:p>
        </p:txBody>
      </p:sp>
    </p:spTree>
    <p:extLst>
      <p:ext uri="{BB962C8B-B14F-4D97-AF65-F5344CB8AC3E}">
        <p14:creationId xmlns:p14="http://schemas.microsoft.com/office/powerpoint/2010/main" val="1365516376"/>
      </p:ext>
    </p:extLst>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MVC</a:t>
            </a:r>
            <a:r>
              <a:rPr lang="zh-CN" altLang="en-US"/>
              <a:t>参数绑定</a:t>
            </a:r>
            <a:endParaRPr lang="zh-cn"/>
          </a:p>
        </p:txBody>
      </p:sp>
      <p:sp>
        <p:nvSpPr>
          <p:cNvPr id="6" name="矩形: 圆角 5">
            <a:extLst>
              <a:ext uri="{FF2B5EF4-FFF2-40B4-BE49-F238E27FC236}">
                <a16:creationId xmlns:a16="http://schemas.microsoft.com/office/drawing/2014/main" id="{89596B06-F7CA-46C6-89E0-97DA7A717304}"/>
              </a:ext>
            </a:extLst>
          </p:cNvPr>
          <p:cNvSpPr/>
          <p:nvPr/>
        </p:nvSpPr>
        <p:spPr>
          <a:xfrm>
            <a:off x="476942" y="1476682"/>
            <a:ext cx="5302422" cy="1383194"/>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a:solidFill>
                  <a:srgbClr val="0070C0"/>
                </a:solidFill>
                <a:latin typeface="+mn-ea"/>
              </a:rPr>
              <a:t>1.</a:t>
            </a:r>
            <a:r>
              <a:rPr lang="zh-CN" altLang="en-US" sz="1600" b="1">
                <a:solidFill>
                  <a:srgbClr val="0070C0"/>
                </a:solidFill>
                <a:latin typeface="+mn-ea"/>
              </a:rPr>
              <a:t>默认支持的参数类型</a:t>
            </a:r>
          </a:p>
          <a:p>
            <a:pPr marL="285750" indent="-285750">
              <a:buClr>
                <a:srgbClr val="7030A0"/>
              </a:buClr>
              <a:buFont typeface="Wingdings" panose="05000000000000000000" pitchFamily="2" charset="2"/>
              <a:buChar char="Ø"/>
            </a:pPr>
            <a:r>
              <a:rPr lang="en-US" altLang="zh-CN" sz="1600">
                <a:solidFill>
                  <a:schemeClr val="tx1"/>
                </a:solidFill>
                <a:latin typeface="+mn-ea"/>
              </a:rPr>
              <a:t>HttpServletRequest</a:t>
            </a:r>
          </a:p>
          <a:p>
            <a:pPr marL="285750" indent="-285750">
              <a:buClr>
                <a:srgbClr val="7030A0"/>
              </a:buClr>
              <a:buFont typeface="Wingdings" panose="05000000000000000000" pitchFamily="2" charset="2"/>
              <a:buChar char="Ø"/>
            </a:pPr>
            <a:r>
              <a:rPr lang="en-US" altLang="zh-CN" sz="1600">
                <a:solidFill>
                  <a:schemeClr val="tx1"/>
                </a:solidFill>
                <a:latin typeface="+mn-ea"/>
              </a:rPr>
              <a:t>HttpServletResponse</a:t>
            </a:r>
          </a:p>
          <a:p>
            <a:pPr marL="285750" indent="-285750">
              <a:buClr>
                <a:srgbClr val="7030A0"/>
              </a:buClr>
              <a:buFont typeface="Wingdings" panose="05000000000000000000" pitchFamily="2" charset="2"/>
              <a:buChar char="Ø"/>
            </a:pPr>
            <a:r>
              <a:rPr lang="en-US" altLang="zh-CN" sz="1600">
                <a:solidFill>
                  <a:schemeClr val="tx1"/>
                </a:solidFill>
                <a:latin typeface="+mn-ea"/>
              </a:rPr>
              <a:t>HttpSession</a:t>
            </a:r>
          </a:p>
        </p:txBody>
      </p:sp>
      <p:sp>
        <p:nvSpPr>
          <p:cNvPr id="7" name="矩形: 圆角 6">
            <a:extLst>
              <a:ext uri="{FF2B5EF4-FFF2-40B4-BE49-F238E27FC236}">
                <a16:creationId xmlns:a16="http://schemas.microsoft.com/office/drawing/2014/main" id="{72A01ABE-6552-4400-8A6F-B810686A0719}"/>
              </a:ext>
            </a:extLst>
          </p:cNvPr>
          <p:cNvSpPr/>
          <p:nvPr/>
        </p:nvSpPr>
        <p:spPr>
          <a:xfrm>
            <a:off x="423295" y="2987390"/>
            <a:ext cx="5409716" cy="1921961"/>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a:solidFill>
                  <a:srgbClr val="0070C0"/>
                </a:solidFill>
                <a:latin typeface="+mn-ea"/>
              </a:rPr>
              <a:t>2.Model/ModelMap</a:t>
            </a:r>
          </a:p>
          <a:p>
            <a:r>
              <a:rPr lang="en-US" altLang="zh-CN" sz="1400">
                <a:solidFill>
                  <a:schemeClr val="tx1"/>
                </a:solidFill>
                <a:latin typeface="+mn-ea"/>
              </a:rPr>
              <a:t>       Model </a:t>
            </a:r>
            <a:r>
              <a:rPr lang="zh-CN" altLang="en-US" sz="1400">
                <a:solidFill>
                  <a:schemeClr val="tx1"/>
                </a:solidFill>
                <a:latin typeface="+mn-ea"/>
              </a:rPr>
              <a:t>和 </a:t>
            </a:r>
            <a:r>
              <a:rPr lang="en-US" altLang="zh-CN" sz="1400">
                <a:solidFill>
                  <a:schemeClr val="tx1"/>
                </a:solidFill>
                <a:latin typeface="+mn-ea"/>
              </a:rPr>
              <a:t>ModelMap </a:t>
            </a:r>
            <a:r>
              <a:rPr lang="zh-CN" altLang="en-US" sz="1400">
                <a:solidFill>
                  <a:schemeClr val="tx1"/>
                </a:solidFill>
                <a:latin typeface="+mn-ea"/>
              </a:rPr>
              <a:t>的实例都是 </a:t>
            </a:r>
            <a:r>
              <a:rPr lang="en-US" altLang="zh-CN" sz="1400">
                <a:solidFill>
                  <a:schemeClr val="tx1"/>
                </a:solidFill>
                <a:latin typeface="+mn-ea"/>
              </a:rPr>
              <a:t>spring mvc </a:t>
            </a:r>
            <a:r>
              <a:rPr lang="zh-CN" altLang="en-US" sz="1400">
                <a:solidFill>
                  <a:schemeClr val="tx1"/>
                </a:solidFill>
                <a:latin typeface="+mn-ea"/>
              </a:rPr>
              <a:t>框架来自动创建并作为控制器方法参数传入，用户无需自己创建</a:t>
            </a:r>
            <a:endParaRPr lang="en-US" altLang="zh-CN" sz="1400">
              <a:solidFill>
                <a:schemeClr val="tx1"/>
              </a:solidFill>
              <a:latin typeface="+mn-ea"/>
            </a:endParaRPr>
          </a:p>
          <a:p>
            <a:r>
              <a:rPr lang="en-US" altLang="zh-CN" sz="1400">
                <a:solidFill>
                  <a:schemeClr val="tx1"/>
                </a:solidFill>
                <a:latin typeface="+mn-ea"/>
              </a:rPr>
              <a:t>       Model</a:t>
            </a:r>
            <a:r>
              <a:rPr lang="zh-CN" altLang="en-US" sz="1400">
                <a:solidFill>
                  <a:schemeClr val="tx1"/>
                </a:solidFill>
                <a:latin typeface="+mn-ea"/>
              </a:rPr>
              <a:t>是一个接口，其实现类为</a:t>
            </a:r>
            <a:r>
              <a:rPr lang="en-US" altLang="zh-CN" sz="1400">
                <a:solidFill>
                  <a:schemeClr val="tx1"/>
                </a:solidFill>
                <a:latin typeface="+mn-ea"/>
              </a:rPr>
              <a:t>ExtendedModelMap</a:t>
            </a:r>
            <a:r>
              <a:rPr lang="zh-CN" altLang="en-US" sz="1400">
                <a:solidFill>
                  <a:schemeClr val="tx1"/>
                </a:solidFill>
                <a:latin typeface="+mn-ea"/>
              </a:rPr>
              <a:t>，继承了</a:t>
            </a:r>
            <a:r>
              <a:rPr lang="en-US" altLang="zh-CN" sz="1400">
                <a:solidFill>
                  <a:schemeClr val="tx1"/>
                </a:solidFill>
                <a:latin typeface="+mn-ea"/>
              </a:rPr>
              <a:t>ModelMap</a:t>
            </a:r>
            <a:r>
              <a:rPr lang="zh-CN" altLang="en-US" sz="1400">
                <a:solidFill>
                  <a:schemeClr val="tx1"/>
                </a:solidFill>
                <a:latin typeface="+mn-ea"/>
              </a:rPr>
              <a:t>类</a:t>
            </a:r>
            <a:endParaRPr lang="en-US" altLang="zh-CN" sz="1400">
              <a:solidFill>
                <a:schemeClr val="tx1"/>
              </a:solidFill>
              <a:latin typeface="+mn-ea"/>
            </a:endParaRPr>
          </a:p>
          <a:p>
            <a:r>
              <a:rPr lang="en-US" altLang="zh-CN" sz="1400">
                <a:solidFill>
                  <a:schemeClr val="tx1"/>
                </a:solidFill>
                <a:latin typeface="+mn-ea"/>
              </a:rPr>
              <a:t>       ModelMap</a:t>
            </a:r>
            <a:r>
              <a:rPr lang="zh-CN" altLang="en-US" sz="1400">
                <a:solidFill>
                  <a:schemeClr val="tx1"/>
                </a:solidFill>
                <a:latin typeface="+mn-ea"/>
              </a:rPr>
              <a:t>对象主要用于传递控制方法处理数据到结果页面，也就是说我们把结果页面上需要的数据放到</a:t>
            </a:r>
            <a:r>
              <a:rPr lang="en-US" altLang="zh-CN" sz="1400">
                <a:solidFill>
                  <a:schemeClr val="tx1"/>
                </a:solidFill>
                <a:latin typeface="+mn-ea"/>
              </a:rPr>
              <a:t>ModelMap</a:t>
            </a:r>
            <a:r>
              <a:rPr lang="zh-CN" altLang="en-US" sz="1400">
                <a:solidFill>
                  <a:schemeClr val="tx1"/>
                </a:solidFill>
                <a:latin typeface="+mn-ea"/>
              </a:rPr>
              <a:t>对象中即可</a:t>
            </a:r>
            <a:endParaRPr lang="en-US" altLang="zh-CN" sz="1400">
              <a:solidFill>
                <a:schemeClr val="tx1"/>
              </a:solidFill>
              <a:latin typeface="+mn-ea"/>
            </a:endParaRPr>
          </a:p>
        </p:txBody>
      </p:sp>
      <p:sp>
        <p:nvSpPr>
          <p:cNvPr id="10" name="矩形: 圆角 9">
            <a:extLst>
              <a:ext uri="{FF2B5EF4-FFF2-40B4-BE49-F238E27FC236}">
                <a16:creationId xmlns:a16="http://schemas.microsoft.com/office/drawing/2014/main" id="{AF1C3BAE-0E6C-4A6D-B460-D3980FBEB97C}"/>
              </a:ext>
            </a:extLst>
          </p:cNvPr>
          <p:cNvSpPr/>
          <p:nvPr/>
        </p:nvSpPr>
        <p:spPr>
          <a:xfrm>
            <a:off x="6412638" y="1454519"/>
            <a:ext cx="4868427" cy="2185388"/>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b="1">
                <a:solidFill>
                  <a:srgbClr val="0070C0"/>
                </a:solidFill>
                <a:latin typeface="+mn-ea"/>
              </a:rPr>
              <a:t>3.</a:t>
            </a:r>
            <a:r>
              <a:rPr lang="zh-CN" altLang="en-US" sz="1600" b="1">
                <a:solidFill>
                  <a:srgbClr val="0070C0"/>
                </a:solidFill>
                <a:latin typeface="+mn-ea"/>
              </a:rPr>
              <a:t>绑定简单类型</a:t>
            </a:r>
          </a:p>
          <a:p>
            <a:r>
              <a:rPr lang="en-US" altLang="zh-CN" sz="1600">
                <a:solidFill>
                  <a:schemeClr val="tx1"/>
                </a:solidFill>
                <a:latin typeface="+mn-ea"/>
              </a:rPr>
              <a:t>       </a:t>
            </a:r>
            <a:r>
              <a:rPr lang="zh-CN" altLang="en-US" sz="1600">
                <a:solidFill>
                  <a:schemeClr val="tx1"/>
                </a:solidFill>
                <a:latin typeface="+mn-ea"/>
              </a:rPr>
              <a:t>当请求的参数名称和处理器形参名称一致时会将请求参数与形参进行绑定</a:t>
            </a:r>
          </a:p>
          <a:p>
            <a:pPr marL="285750" indent="-285750">
              <a:buClr>
                <a:srgbClr val="7030A0"/>
              </a:buClr>
              <a:buFont typeface="Wingdings" panose="05000000000000000000" pitchFamily="2" charset="2"/>
              <a:buChar char="Ø"/>
            </a:pPr>
            <a:r>
              <a:rPr lang="zh-CN" altLang="en-US" sz="1600">
                <a:solidFill>
                  <a:schemeClr val="tx1"/>
                </a:solidFill>
                <a:latin typeface="+mn-ea"/>
              </a:rPr>
              <a:t>整形</a:t>
            </a:r>
            <a:r>
              <a:rPr lang="en-US" altLang="zh-CN" sz="1600">
                <a:solidFill>
                  <a:schemeClr val="tx1"/>
                </a:solidFill>
                <a:latin typeface="+mn-ea"/>
              </a:rPr>
              <a:t>: Integer</a:t>
            </a:r>
            <a:r>
              <a:rPr lang="zh-CN" altLang="en-US" sz="1600">
                <a:solidFill>
                  <a:schemeClr val="tx1"/>
                </a:solidFill>
                <a:latin typeface="+mn-ea"/>
              </a:rPr>
              <a:t>、</a:t>
            </a:r>
            <a:r>
              <a:rPr lang="en-US" altLang="zh-CN" sz="1600">
                <a:solidFill>
                  <a:schemeClr val="tx1"/>
                </a:solidFill>
                <a:latin typeface="+mn-ea"/>
              </a:rPr>
              <a:t>int</a:t>
            </a:r>
          </a:p>
          <a:p>
            <a:pPr marL="285750" indent="-285750">
              <a:buClr>
                <a:srgbClr val="7030A0"/>
              </a:buClr>
              <a:buFont typeface="Wingdings" panose="05000000000000000000" pitchFamily="2" charset="2"/>
              <a:buChar char="Ø"/>
            </a:pPr>
            <a:r>
              <a:rPr lang="zh-CN" altLang="en-US" sz="1600">
                <a:solidFill>
                  <a:schemeClr val="tx1"/>
                </a:solidFill>
                <a:latin typeface="+mn-ea"/>
              </a:rPr>
              <a:t>字符串</a:t>
            </a:r>
            <a:r>
              <a:rPr lang="en-US" altLang="zh-CN" sz="1600">
                <a:solidFill>
                  <a:schemeClr val="tx1"/>
                </a:solidFill>
                <a:latin typeface="+mn-ea"/>
              </a:rPr>
              <a:t>: String</a:t>
            </a:r>
          </a:p>
          <a:p>
            <a:pPr marL="285750" indent="-285750">
              <a:buClr>
                <a:srgbClr val="7030A0"/>
              </a:buClr>
              <a:buFont typeface="Wingdings" panose="05000000000000000000" pitchFamily="2" charset="2"/>
              <a:buChar char="Ø"/>
            </a:pPr>
            <a:r>
              <a:rPr lang="zh-CN" altLang="en-US" sz="1600">
                <a:solidFill>
                  <a:schemeClr val="tx1"/>
                </a:solidFill>
                <a:latin typeface="+mn-ea"/>
              </a:rPr>
              <a:t>单精度</a:t>
            </a:r>
            <a:r>
              <a:rPr lang="en-US" altLang="zh-CN" sz="1600">
                <a:solidFill>
                  <a:schemeClr val="tx1"/>
                </a:solidFill>
                <a:latin typeface="+mn-ea"/>
              </a:rPr>
              <a:t>: Float</a:t>
            </a:r>
            <a:r>
              <a:rPr lang="zh-CN" altLang="en-US" sz="1600">
                <a:solidFill>
                  <a:schemeClr val="tx1"/>
                </a:solidFill>
                <a:latin typeface="+mn-ea"/>
              </a:rPr>
              <a:t>、</a:t>
            </a:r>
            <a:r>
              <a:rPr lang="en-US" altLang="zh-CN" sz="1600">
                <a:solidFill>
                  <a:schemeClr val="tx1"/>
                </a:solidFill>
                <a:latin typeface="+mn-ea"/>
              </a:rPr>
              <a:t>float</a:t>
            </a:r>
          </a:p>
          <a:p>
            <a:pPr marL="285750" indent="-285750">
              <a:buClr>
                <a:srgbClr val="7030A0"/>
              </a:buClr>
              <a:buFont typeface="Wingdings" panose="05000000000000000000" pitchFamily="2" charset="2"/>
              <a:buChar char="Ø"/>
            </a:pPr>
            <a:r>
              <a:rPr lang="zh-CN" altLang="en-US" sz="1600">
                <a:solidFill>
                  <a:schemeClr val="tx1"/>
                </a:solidFill>
                <a:latin typeface="+mn-ea"/>
              </a:rPr>
              <a:t>双精度</a:t>
            </a:r>
            <a:r>
              <a:rPr lang="en-US" altLang="zh-CN" sz="1600">
                <a:solidFill>
                  <a:schemeClr val="tx1"/>
                </a:solidFill>
                <a:latin typeface="+mn-ea"/>
              </a:rPr>
              <a:t>: Double</a:t>
            </a:r>
            <a:r>
              <a:rPr lang="zh-CN" altLang="en-US" sz="1600">
                <a:solidFill>
                  <a:schemeClr val="tx1"/>
                </a:solidFill>
                <a:latin typeface="+mn-ea"/>
              </a:rPr>
              <a:t>、</a:t>
            </a:r>
            <a:r>
              <a:rPr lang="en-US" altLang="zh-CN" sz="1600">
                <a:solidFill>
                  <a:schemeClr val="tx1"/>
                </a:solidFill>
                <a:latin typeface="+mn-ea"/>
              </a:rPr>
              <a:t>double</a:t>
            </a:r>
          </a:p>
          <a:p>
            <a:pPr marL="285750" indent="-285750">
              <a:buClr>
                <a:srgbClr val="7030A0"/>
              </a:buClr>
              <a:buFont typeface="Wingdings" panose="05000000000000000000" pitchFamily="2" charset="2"/>
              <a:buChar char="Ø"/>
            </a:pPr>
            <a:r>
              <a:rPr lang="zh-CN" altLang="en-US" sz="1600">
                <a:solidFill>
                  <a:schemeClr val="tx1"/>
                </a:solidFill>
                <a:latin typeface="+mn-ea"/>
              </a:rPr>
              <a:t>布尔型</a:t>
            </a:r>
            <a:r>
              <a:rPr lang="en-US" altLang="zh-CN" sz="1600">
                <a:solidFill>
                  <a:schemeClr val="tx1"/>
                </a:solidFill>
                <a:latin typeface="+mn-ea"/>
              </a:rPr>
              <a:t>: Boolean</a:t>
            </a:r>
            <a:r>
              <a:rPr lang="zh-CN" altLang="en-US" sz="1600">
                <a:solidFill>
                  <a:schemeClr val="tx1"/>
                </a:solidFill>
                <a:latin typeface="+mn-ea"/>
              </a:rPr>
              <a:t>、</a:t>
            </a:r>
            <a:r>
              <a:rPr lang="en-US" altLang="zh-CN" sz="1600">
                <a:solidFill>
                  <a:schemeClr val="tx1"/>
                </a:solidFill>
                <a:latin typeface="+mn-ea"/>
              </a:rPr>
              <a:t>boolean</a:t>
            </a:r>
          </a:p>
        </p:txBody>
      </p:sp>
      <p:sp>
        <p:nvSpPr>
          <p:cNvPr id="11" name="矩形: 圆角 10">
            <a:extLst>
              <a:ext uri="{FF2B5EF4-FFF2-40B4-BE49-F238E27FC236}">
                <a16:creationId xmlns:a16="http://schemas.microsoft.com/office/drawing/2014/main" id="{4A433723-D0B2-47F3-BE92-A066A9C8759E}"/>
              </a:ext>
            </a:extLst>
          </p:cNvPr>
          <p:cNvSpPr/>
          <p:nvPr/>
        </p:nvSpPr>
        <p:spPr>
          <a:xfrm>
            <a:off x="6412638" y="3873112"/>
            <a:ext cx="5681709" cy="2480417"/>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b="1">
                <a:solidFill>
                  <a:srgbClr val="0070C0"/>
                </a:solidFill>
                <a:latin typeface="+mn-ea"/>
              </a:rPr>
              <a:t>4.</a:t>
            </a:r>
            <a:r>
              <a:rPr lang="zh-CN" altLang="en-US" sz="1400" b="1">
                <a:solidFill>
                  <a:srgbClr val="0070C0"/>
                </a:solidFill>
                <a:latin typeface="+mn-ea"/>
              </a:rPr>
              <a:t>绑定</a:t>
            </a:r>
            <a:r>
              <a:rPr lang="en-US" altLang="zh-CN" sz="1400" b="1">
                <a:solidFill>
                  <a:srgbClr val="0070C0"/>
                </a:solidFill>
                <a:latin typeface="+mn-ea"/>
              </a:rPr>
              <a:t>pojo</a:t>
            </a:r>
            <a:r>
              <a:rPr lang="zh-CN" altLang="en-US" sz="1400" b="1">
                <a:solidFill>
                  <a:srgbClr val="0070C0"/>
                </a:solidFill>
                <a:latin typeface="+mn-ea"/>
              </a:rPr>
              <a:t>类型</a:t>
            </a:r>
          </a:p>
          <a:p>
            <a:r>
              <a:rPr lang="en-US" altLang="zh-CN" sz="1400">
                <a:solidFill>
                  <a:schemeClr val="tx1"/>
                </a:solidFill>
                <a:latin typeface="+mn-ea"/>
              </a:rPr>
              <a:t>       pojo</a:t>
            </a:r>
            <a:r>
              <a:rPr lang="zh-CN" altLang="en-US" sz="1400">
                <a:solidFill>
                  <a:schemeClr val="tx1"/>
                </a:solidFill>
                <a:latin typeface="+mn-ea"/>
              </a:rPr>
              <a:t>对象中的属性名和表单中</a:t>
            </a:r>
            <a:r>
              <a:rPr lang="en-US" altLang="zh-CN" sz="1400">
                <a:solidFill>
                  <a:schemeClr val="tx1"/>
                </a:solidFill>
                <a:latin typeface="+mn-ea"/>
              </a:rPr>
              <a:t>input</a:t>
            </a:r>
            <a:r>
              <a:rPr lang="zh-CN" altLang="en-US" sz="1400">
                <a:solidFill>
                  <a:schemeClr val="tx1"/>
                </a:solidFill>
                <a:latin typeface="+mn-ea"/>
              </a:rPr>
              <a:t>的</a:t>
            </a:r>
            <a:r>
              <a:rPr lang="en-US" altLang="zh-CN" sz="1400">
                <a:solidFill>
                  <a:schemeClr val="tx1"/>
                </a:solidFill>
                <a:latin typeface="+mn-ea"/>
              </a:rPr>
              <a:t>name</a:t>
            </a:r>
            <a:r>
              <a:rPr lang="zh-CN" altLang="en-US" sz="1400">
                <a:solidFill>
                  <a:schemeClr val="tx1"/>
                </a:solidFill>
                <a:latin typeface="+mn-ea"/>
              </a:rPr>
              <a:t>属性一致，会自动将请求参数赋值给</a:t>
            </a:r>
            <a:r>
              <a:rPr lang="en-US" altLang="zh-CN" sz="1400">
                <a:solidFill>
                  <a:schemeClr val="tx1"/>
                </a:solidFill>
                <a:latin typeface="+mn-ea"/>
              </a:rPr>
              <a:t>pojo</a:t>
            </a:r>
            <a:r>
              <a:rPr lang="zh-CN" altLang="en-US" sz="1400">
                <a:solidFill>
                  <a:schemeClr val="tx1"/>
                </a:solidFill>
                <a:latin typeface="+mn-ea"/>
              </a:rPr>
              <a:t>的属性。</a:t>
            </a:r>
          </a:p>
          <a:p>
            <a:r>
              <a:rPr lang="zh-CN" altLang="en-US" sz="1400">
                <a:solidFill>
                  <a:schemeClr val="accent6">
                    <a:lumMod val="50000"/>
                  </a:schemeClr>
                </a:solidFill>
                <a:latin typeface="+mn-ea"/>
              </a:rPr>
              <a:t>注意</a:t>
            </a:r>
            <a:r>
              <a:rPr lang="en-US" altLang="zh-CN" sz="1400">
                <a:solidFill>
                  <a:schemeClr val="accent6">
                    <a:lumMod val="50000"/>
                  </a:schemeClr>
                </a:solidFill>
                <a:latin typeface="+mn-ea"/>
              </a:rPr>
              <a:t>:</a:t>
            </a:r>
          </a:p>
          <a:p>
            <a:r>
              <a:rPr lang="zh-CN" altLang="en-US" sz="1400">
                <a:solidFill>
                  <a:schemeClr val="tx1"/>
                </a:solidFill>
                <a:latin typeface="+mn-ea"/>
              </a:rPr>
              <a:t>       提交的表单中不要有日期类型的数据，否则会报</a:t>
            </a:r>
            <a:r>
              <a:rPr lang="en-US" altLang="zh-CN" sz="1400">
                <a:solidFill>
                  <a:schemeClr val="tx1"/>
                </a:solidFill>
                <a:latin typeface="+mn-ea"/>
              </a:rPr>
              <a:t>400</a:t>
            </a:r>
            <a:r>
              <a:rPr lang="zh-CN" altLang="en-US" sz="1400">
                <a:solidFill>
                  <a:schemeClr val="tx1"/>
                </a:solidFill>
                <a:latin typeface="+mn-ea"/>
              </a:rPr>
              <a:t>错误。如果想提交日期类型的数据需要用自定义参数绑定。</a:t>
            </a:r>
          </a:p>
          <a:p>
            <a:r>
              <a:rPr lang="en-US" altLang="zh-CN" sz="1400" b="1">
                <a:solidFill>
                  <a:srgbClr val="0070C0"/>
                </a:solidFill>
                <a:latin typeface="+mn-ea"/>
              </a:rPr>
              <a:t>5.</a:t>
            </a:r>
            <a:r>
              <a:rPr lang="zh-CN" altLang="en-US" sz="1400" b="1">
                <a:solidFill>
                  <a:srgbClr val="0070C0"/>
                </a:solidFill>
                <a:latin typeface="+mn-ea"/>
              </a:rPr>
              <a:t>自定义参数绑定</a:t>
            </a:r>
          </a:p>
          <a:p>
            <a:r>
              <a:rPr lang="en-US" altLang="zh-CN" sz="1400" b="1">
                <a:solidFill>
                  <a:srgbClr val="0070C0"/>
                </a:solidFill>
                <a:latin typeface="+mn-ea"/>
              </a:rPr>
              <a:t>6.</a:t>
            </a:r>
            <a:r>
              <a:rPr lang="zh-CN" altLang="en-US" sz="1400" b="1">
                <a:solidFill>
                  <a:srgbClr val="0070C0"/>
                </a:solidFill>
                <a:latin typeface="+mn-ea"/>
              </a:rPr>
              <a:t>绑定数组</a:t>
            </a:r>
          </a:p>
          <a:p>
            <a:r>
              <a:rPr lang="en-US" altLang="zh-CN" sz="1400" b="1">
                <a:solidFill>
                  <a:srgbClr val="0070C0"/>
                </a:solidFill>
                <a:latin typeface="+mn-ea"/>
              </a:rPr>
              <a:t>7.</a:t>
            </a:r>
            <a:r>
              <a:rPr lang="zh-CN" altLang="en-US" sz="1400" b="1">
                <a:solidFill>
                  <a:srgbClr val="0070C0"/>
                </a:solidFill>
                <a:latin typeface="+mn-ea"/>
              </a:rPr>
              <a:t>将表单的数据绑定到</a:t>
            </a:r>
            <a:r>
              <a:rPr lang="en-US" altLang="zh-CN" sz="1400" b="1">
                <a:solidFill>
                  <a:srgbClr val="0070C0"/>
                </a:solidFill>
                <a:latin typeface="+mn-ea"/>
              </a:rPr>
              <a:t>List</a:t>
            </a:r>
          </a:p>
        </p:txBody>
      </p:sp>
      <p:sp>
        <p:nvSpPr>
          <p:cNvPr id="3" name="流程图: 资料带 2">
            <a:extLst>
              <a:ext uri="{FF2B5EF4-FFF2-40B4-BE49-F238E27FC236}">
                <a16:creationId xmlns:a16="http://schemas.microsoft.com/office/drawing/2014/main" id="{C2B3F9A5-426A-48E6-B67A-88EF237E52F3}"/>
              </a:ext>
            </a:extLst>
          </p:cNvPr>
          <p:cNvSpPr/>
          <p:nvPr/>
        </p:nvSpPr>
        <p:spPr>
          <a:xfrm>
            <a:off x="639413" y="4996715"/>
            <a:ext cx="4598412" cy="1661538"/>
          </a:xfrm>
          <a:prstGeom prst="flowChartPunchedTap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600" i="1">
                <a:solidFill>
                  <a:srgbClr val="FF0000"/>
                </a:solidFill>
                <a:latin typeface="+mn-ea"/>
              </a:rPr>
              <a:t>原理：</a:t>
            </a:r>
            <a:endParaRPr lang="en-US" altLang="zh-CN" sz="1600" i="1">
              <a:solidFill>
                <a:srgbClr val="FF0000"/>
              </a:solidFill>
              <a:latin typeface="+mn-ea"/>
            </a:endParaRPr>
          </a:p>
          <a:p>
            <a:pPr lvl="0"/>
            <a:r>
              <a:rPr lang="en-US" altLang="zh-CN" sz="1600" i="1">
                <a:solidFill>
                  <a:schemeClr val="tx1"/>
                </a:solidFill>
                <a:latin typeface="+mn-ea"/>
              </a:rPr>
              <a:t>Springmvc</a:t>
            </a:r>
            <a:r>
              <a:rPr lang="zh-CN" altLang="en-US" sz="1600" i="1">
                <a:solidFill>
                  <a:schemeClr val="tx1"/>
                </a:solidFill>
                <a:latin typeface="+mn-ea"/>
              </a:rPr>
              <a:t>通过反射获取方法的参数的类型</a:t>
            </a:r>
            <a:endParaRPr lang="en-US" altLang="zh-CN" sz="1600" i="1">
              <a:solidFill>
                <a:schemeClr val="tx1"/>
              </a:solidFill>
              <a:latin typeface="+mn-ea"/>
            </a:endParaRPr>
          </a:p>
          <a:p>
            <a:pPr lvl="0"/>
            <a:r>
              <a:rPr lang="zh-CN" altLang="en-US" sz="1600" i="1">
                <a:solidFill>
                  <a:schemeClr val="tx1"/>
                </a:solidFill>
                <a:latin typeface="+mn-ea"/>
              </a:rPr>
              <a:t>用 </a:t>
            </a:r>
            <a:r>
              <a:rPr lang="en-US" altLang="zh-CN" sz="1600" i="1">
                <a:solidFill>
                  <a:schemeClr val="tx1"/>
                </a:solidFill>
                <a:latin typeface="+mn-ea"/>
              </a:rPr>
              <a:t>asm </a:t>
            </a:r>
            <a:r>
              <a:rPr lang="zh-CN" altLang="en-US" sz="1600" i="1">
                <a:solidFill>
                  <a:schemeClr val="tx1"/>
                </a:solidFill>
                <a:latin typeface="+mn-ea"/>
              </a:rPr>
              <a:t>框架读取字节码文件，来获取方法的参数名称</a:t>
            </a:r>
          </a:p>
        </p:txBody>
      </p:sp>
    </p:spTree>
    <p:extLst>
      <p:ext uri="{BB962C8B-B14F-4D97-AF65-F5344CB8AC3E}">
        <p14:creationId xmlns:p14="http://schemas.microsoft.com/office/powerpoint/2010/main" val="299789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SpringMVC</a:t>
            </a:r>
            <a:r>
              <a:rPr lang="zh-CN" altLang="en-US"/>
              <a:t>的优势</a:t>
            </a:r>
            <a:endParaRPr lang="zh-cn"/>
          </a:p>
        </p:txBody>
      </p:sp>
      <p:sp>
        <p:nvSpPr>
          <p:cNvPr id="7" name="矩形: 圆角 6">
            <a:extLst>
              <a:ext uri="{FF2B5EF4-FFF2-40B4-BE49-F238E27FC236}">
                <a16:creationId xmlns:a16="http://schemas.microsoft.com/office/drawing/2014/main" id="{D9E9C5AA-0227-4793-951F-02102758F74A}"/>
              </a:ext>
            </a:extLst>
          </p:cNvPr>
          <p:cNvSpPr/>
          <p:nvPr/>
        </p:nvSpPr>
        <p:spPr>
          <a:xfrm>
            <a:off x="834500" y="1855433"/>
            <a:ext cx="10244831" cy="4599026"/>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rgbClr val="7030A0"/>
              </a:buClr>
              <a:buFont typeface="Wingdings" panose="05000000000000000000" pitchFamily="2" charset="2"/>
              <a:buChar char="Ø"/>
            </a:pPr>
            <a:r>
              <a:rPr lang="zh-CN" altLang="en-US">
                <a:solidFill>
                  <a:schemeClr val="tx1"/>
                </a:solidFill>
                <a:latin typeface="+mn-ea"/>
              </a:rPr>
              <a:t>清晰的角色划分：</a:t>
            </a:r>
            <a:endParaRPr lang="en-US" altLang="zh-CN">
              <a:solidFill>
                <a:schemeClr val="tx1"/>
              </a:solidFill>
              <a:latin typeface="+mn-ea"/>
            </a:endParaRPr>
          </a:p>
          <a:p>
            <a:pPr>
              <a:buClr>
                <a:srgbClr val="7030A0"/>
              </a:buClr>
            </a:pPr>
            <a:r>
              <a:rPr lang="en-US" altLang="zh-CN">
                <a:solidFill>
                  <a:schemeClr val="tx1"/>
                </a:solidFill>
                <a:latin typeface="+mn-ea"/>
              </a:rPr>
              <a:t>	</a:t>
            </a:r>
            <a:r>
              <a:rPr lang="zh-CN" altLang="en-US">
                <a:solidFill>
                  <a:schemeClr val="tx1"/>
                </a:solidFill>
                <a:latin typeface="+mn-ea"/>
              </a:rPr>
              <a:t>前端控制器（</a:t>
            </a:r>
            <a:r>
              <a:rPr lang="en-US" altLang="zh-CN">
                <a:solidFill>
                  <a:schemeClr val="tx1"/>
                </a:solidFill>
                <a:latin typeface="+mn-ea"/>
              </a:rPr>
              <a:t>DispatcherServlet</a:t>
            </a:r>
            <a:r>
              <a:rPr lang="zh-CN" altLang="en-US">
                <a:solidFill>
                  <a:schemeClr val="tx1"/>
                </a:solidFill>
                <a:latin typeface="+mn-ea"/>
              </a:rPr>
              <a:t>）、请求到处理器映射（</a:t>
            </a:r>
            <a:r>
              <a:rPr lang="en-US" altLang="zh-CN">
                <a:solidFill>
                  <a:schemeClr val="tx1"/>
                </a:solidFill>
                <a:latin typeface="+mn-ea"/>
              </a:rPr>
              <a:t>HandlerMapping</a:t>
            </a:r>
            <a:r>
              <a:rPr lang="zh-CN" altLang="en-US">
                <a:solidFill>
                  <a:schemeClr val="tx1"/>
                </a:solidFill>
                <a:latin typeface="+mn-ea"/>
              </a:rPr>
              <a:t>）、 处理器适配器（</a:t>
            </a:r>
            <a:r>
              <a:rPr lang="en-US" altLang="zh-CN">
                <a:solidFill>
                  <a:schemeClr val="tx1"/>
                </a:solidFill>
                <a:latin typeface="+mn-ea"/>
              </a:rPr>
              <a:t>HandlerAdapter</a:t>
            </a:r>
            <a:r>
              <a:rPr lang="zh-CN" altLang="en-US">
                <a:solidFill>
                  <a:schemeClr val="tx1"/>
                </a:solidFill>
                <a:latin typeface="+mn-ea"/>
              </a:rPr>
              <a:t>）、视图解析器（</a:t>
            </a:r>
            <a:r>
              <a:rPr lang="en-US" altLang="zh-CN">
                <a:solidFill>
                  <a:schemeClr val="tx1"/>
                </a:solidFill>
                <a:latin typeface="+mn-ea"/>
              </a:rPr>
              <a:t>ViewResolver</a:t>
            </a:r>
            <a:r>
              <a:rPr lang="zh-CN" altLang="en-US">
                <a:solidFill>
                  <a:schemeClr val="tx1"/>
                </a:solidFill>
                <a:latin typeface="+mn-ea"/>
              </a:rPr>
              <a:t>）、处理器或页面控制器（</a:t>
            </a:r>
            <a:r>
              <a:rPr lang="en-US" altLang="zh-CN">
                <a:solidFill>
                  <a:schemeClr val="tx1"/>
                </a:solidFill>
                <a:latin typeface="+mn-ea"/>
              </a:rPr>
              <a:t>Controller</a:t>
            </a:r>
            <a:r>
              <a:rPr lang="zh-CN" altLang="en-US">
                <a:solidFill>
                  <a:schemeClr val="tx1"/>
                </a:solidFill>
                <a:latin typeface="+mn-ea"/>
              </a:rPr>
              <a:t>） 、验证器（ </a:t>
            </a:r>
            <a:r>
              <a:rPr lang="en-US" altLang="zh-CN">
                <a:solidFill>
                  <a:schemeClr val="tx1"/>
                </a:solidFill>
                <a:latin typeface="+mn-ea"/>
              </a:rPr>
              <a:t>Validator</a:t>
            </a:r>
            <a:r>
              <a:rPr lang="zh-CN" altLang="en-US">
                <a:solidFill>
                  <a:schemeClr val="tx1"/>
                </a:solidFill>
                <a:latin typeface="+mn-ea"/>
              </a:rPr>
              <a:t>）、命令对象（</a:t>
            </a:r>
            <a:r>
              <a:rPr lang="en-US" altLang="zh-CN">
                <a:solidFill>
                  <a:schemeClr val="tx1"/>
                </a:solidFill>
                <a:latin typeface="+mn-ea"/>
              </a:rPr>
              <a:t>Command </a:t>
            </a:r>
            <a:r>
              <a:rPr lang="zh-CN" altLang="en-US">
                <a:solidFill>
                  <a:schemeClr val="tx1"/>
                </a:solidFill>
                <a:latin typeface="+mn-ea"/>
              </a:rPr>
              <a:t>请求参数绑定到的对象就叫命令对象）、表单对象（</a:t>
            </a:r>
            <a:r>
              <a:rPr lang="en-US" altLang="zh-CN">
                <a:solidFill>
                  <a:schemeClr val="tx1"/>
                </a:solidFill>
                <a:latin typeface="+mn-ea"/>
              </a:rPr>
              <a:t>Form Object </a:t>
            </a:r>
            <a:r>
              <a:rPr lang="zh-CN" altLang="en-US">
                <a:solidFill>
                  <a:schemeClr val="tx1"/>
                </a:solidFill>
                <a:latin typeface="+mn-ea"/>
              </a:rPr>
              <a:t>提供给表单展示和提交到的对象就叫表单对象）。</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分工明确，而且扩展点相当灵活，可以很容易扩展。</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由于命令对象就是一个 </a:t>
            </a:r>
            <a:r>
              <a:rPr lang="en-US" altLang="zh-CN">
                <a:solidFill>
                  <a:schemeClr val="tx1"/>
                </a:solidFill>
                <a:latin typeface="+mn-ea"/>
              </a:rPr>
              <a:t>POJO</a:t>
            </a:r>
            <a:r>
              <a:rPr lang="zh-CN" altLang="en-US">
                <a:solidFill>
                  <a:schemeClr val="tx1"/>
                </a:solidFill>
                <a:latin typeface="+mn-ea"/>
              </a:rPr>
              <a:t>，无需继承框架特定 </a:t>
            </a:r>
            <a:r>
              <a:rPr lang="en-US" altLang="zh-CN">
                <a:solidFill>
                  <a:schemeClr val="tx1"/>
                </a:solidFill>
                <a:latin typeface="+mn-ea"/>
              </a:rPr>
              <a:t>API</a:t>
            </a:r>
            <a:r>
              <a:rPr lang="zh-CN" altLang="en-US">
                <a:solidFill>
                  <a:schemeClr val="tx1"/>
                </a:solidFill>
                <a:latin typeface="+mn-ea"/>
              </a:rPr>
              <a:t>，可以使用命令对象直接作为业务对象。</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和 </a:t>
            </a:r>
            <a:r>
              <a:rPr lang="en-US" altLang="zh-CN">
                <a:solidFill>
                  <a:schemeClr val="tx1"/>
                </a:solidFill>
                <a:latin typeface="+mn-ea"/>
              </a:rPr>
              <a:t>Spring </a:t>
            </a:r>
            <a:r>
              <a:rPr lang="zh-CN" altLang="en-US">
                <a:solidFill>
                  <a:schemeClr val="tx1"/>
                </a:solidFill>
                <a:latin typeface="+mn-ea"/>
              </a:rPr>
              <a:t>其他框架无缝集成。</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可适配，通过 </a:t>
            </a:r>
            <a:r>
              <a:rPr lang="en-US" altLang="zh-CN">
                <a:solidFill>
                  <a:schemeClr val="tx1"/>
                </a:solidFill>
                <a:latin typeface="+mn-ea"/>
              </a:rPr>
              <a:t>HandlerAdapter </a:t>
            </a:r>
            <a:r>
              <a:rPr lang="zh-CN" altLang="en-US">
                <a:solidFill>
                  <a:schemeClr val="tx1"/>
                </a:solidFill>
                <a:latin typeface="+mn-ea"/>
              </a:rPr>
              <a:t>可以支持任意的类作为处理器。</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可定制性，</a:t>
            </a:r>
            <a:r>
              <a:rPr lang="en-US" altLang="zh-CN">
                <a:solidFill>
                  <a:schemeClr val="tx1"/>
                </a:solidFill>
                <a:latin typeface="+mn-ea"/>
              </a:rPr>
              <a:t>HandlerMapping</a:t>
            </a:r>
            <a:r>
              <a:rPr lang="zh-CN" altLang="en-US">
                <a:solidFill>
                  <a:schemeClr val="tx1"/>
                </a:solidFill>
                <a:latin typeface="+mn-ea"/>
              </a:rPr>
              <a:t>、</a:t>
            </a:r>
            <a:r>
              <a:rPr lang="en-US" altLang="zh-CN">
                <a:solidFill>
                  <a:schemeClr val="tx1"/>
                </a:solidFill>
                <a:latin typeface="+mn-ea"/>
              </a:rPr>
              <a:t>ViewResolver </a:t>
            </a:r>
            <a:r>
              <a:rPr lang="zh-CN" altLang="en-US">
                <a:solidFill>
                  <a:schemeClr val="tx1"/>
                </a:solidFill>
                <a:latin typeface="+mn-ea"/>
              </a:rPr>
              <a:t>等能够非常简单的定制。</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功能强大的数据验证、格式化、绑定机制。</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利用 </a:t>
            </a:r>
            <a:r>
              <a:rPr lang="en-US" altLang="zh-CN">
                <a:solidFill>
                  <a:schemeClr val="tx1"/>
                </a:solidFill>
                <a:latin typeface="+mn-ea"/>
              </a:rPr>
              <a:t>Spring </a:t>
            </a:r>
            <a:r>
              <a:rPr lang="zh-CN" altLang="en-US">
                <a:solidFill>
                  <a:schemeClr val="tx1"/>
                </a:solidFill>
                <a:latin typeface="+mn-ea"/>
              </a:rPr>
              <a:t>提供的 </a:t>
            </a:r>
            <a:r>
              <a:rPr lang="en-US" altLang="zh-CN">
                <a:solidFill>
                  <a:schemeClr val="tx1"/>
                </a:solidFill>
                <a:latin typeface="+mn-ea"/>
              </a:rPr>
              <a:t>Mock </a:t>
            </a:r>
            <a:r>
              <a:rPr lang="zh-CN" altLang="en-US">
                <a:solidFill>
                  <a:schemeClr val="tx1"/>
                </a:solidFill>
                <a:latin typeface="+mn-ea"/>
              </a:rPr>
              <a:t>对象能够非常简单的进行 </a:t>
            </a:r>
            <a:r>
              <a:rPr lang="en-US" altLang="zh-CN">
                <a:solidFill>
                  <a:schemeClr val="tx1"/>
                </a:solidFill>
                <a:latin typeface="+mn-ea"/>
              </a:rPr>
              <a:t>Web </a:t>
            </a:r>
            <a:r>
              <a:rPr lang="zh-CN" altLang="en-US">
                <a:solidFill>
                  <a:schemeClr val="tx1"/>
                </a:solidFill>
                <a:latin typeface="+mn-ea"/>
              </a:rPr>
              <a:t>层单元测试。</a:t>
            </a:r>
            <a:endParaRPr lang="en-US" altLang="zh-CN">
              <a:solidFill>
                <a:schemeClr val="tx1"/>
              </a:solidFill>
              <a:latin typeface="+mn-ea"/>
            </a:endParaRPr>
          </a:p>
        </p:txBody>
      </p:sp>
    </p:spTree>
    <p:extLst>
      <p:ext uri="{BB962C8B-B14F-4D97-AF65-F5344CB8AC3E}">
        <p14:creationId xmlns:p14="http://schemas.microsoft.com/office/powerpoint/2010/main" val="42175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zh-CN" altLang="en-US"/>
              <a:t>为什么使用</a:t>
            </a:r>
            <a:r>
              <a:rPr lang="en-US" altLang="zh-CN"/>
              <a:t>Spring</a:t>
            </a:r>
            <a:endParaRPr lang="zh-cn"/>
          </a:p>
        </p:txBody>
      </p:sp>
      <p:pic>
        <p:nvPicPr>
          <p:cNvPr id="3" name="图片 2">
            <a:extLst>
              <a:ext uri="{FF2B5EF4-FFF2-40B4-BE49-F238E27FC236}">
                <a16:creationId xmlns:a16="http://schemas.microsoft.com/office/drawing/2014/main" id="{C8C4F3E7-855D-4F79-B9E6-E953AA778079}"/>
              </a:ext>
            </a:extLst>
          </p:cNvPr>
          <p:cNvPicPr>
            <a:picLocks noChangeAspect="1"/>
          </p:cNvPicPr>
          <p:nvPr/>
        </p:nvPicPr>
        <p:blipFill>
          <a:blip r:embed="rId3"/>
          <a:stretch>
            <a:fillRect/>
          </a:stretch>
        </p:blipFill>
        <p:spPr>
          <a:xfrm>
            <a:off x="6369423" y="1506826"/>
            <a:ext cx="5174428" cy="2796782"/>
          </a:xfrm>
          <a:prstGeom prst="rect">
            <a:avLst/>
          </a:prstGeom>
        </p:spPr>
      </p:pic>
      <p:sp>
        <p:nvSpPr>
          <p:cNvPr id="8" name="矩形: 圆角 7">
            <a:extLst>
              <a:ext uri="{FF2B5EF4-FFF2-40B4-BE49-F238E27FC236}">
                <a16:creationId xmlns:a16="http://schemas.microsoft.com/office/drawing/2014/main" id="{F54F2DDD-6746-459F-91CB-1D8322A5E96B}"/>
              </a:ext>
            </a:extLst>
          </p:cNvPr>
          <p:cNvSpPr/>
          <p:nvPr/>
        </p:nvSpPr>
        <p:spPr>
          <a:xfrm>
            <a:off x="2540266" y="4638903"/>
            <a:ext cx="6107617" cy="2001593"/>
          </a:xfrm>
          <a:prstGeom prst="roundRect">
            <a:avLst/>
          </a:prstGeom>
          <a:solidFill>
            <a:schemeClr val="accent2">
              <a:lumMod val="20000"/>
              <a:lumOff val="80000"/>
            </a:schemeClr>
          </a:solid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chemeClr val="tx1"/>
                </a:solidFill>
                <a:latin typeface="+mn-ea"/>
              </a:rPr>
              <a:t>       </a:t>
            </a:r>
            <a:r>
              <a:rPr lang="zh-CN" altLang="en-US" sz="2400" b="1">
                <a:solidFill>
                  <a:srgbClr val="002060"/>
                </a:solidFill>
                <a:latin typeface="+mn-ea"/>
              </a:rPr>
              <a:t>而</a:t>
            </a:r>
            <a:r>
              <a:rPr lang="en-US" altLang="zh-CN" sz="2400" b="1">
                <a:solidFill>
                  <a:srgbClr val="002060"/>
                </a:solidFill>
                <a:latin typeface="+mn-ea"/>
              </a:rPr>
              <a:t>Spring</a:t>
            </a:r>
            <a:r>
              <a:rPr lang="zh-CN" altLang="en-US" sz="2400" b="1">
                <a:solidFill>
                  <a:srgbClr val="002060"/>
                </a:solidFill>
                <a:latin typeface="+mn-ea"/>
              </a:rPr>
              <a:t>通过将对象的创建交给外部去做的机制，对代码进行解耦，更好的应对需求的变动。同时它帮我们封装好了很多完善的功能可以简化项目的开发</a:t>
            </a:r>
            <a:r>
              <a:rPr lang="zh-CN" altLang="en-US" sz="2400" b="1">
                <a:solidFill>
                  <a:schemeClr val="tx1"/>
                </a:solidFill>
                <a:latin typeface="+mn-ea"/>
              </a:rPr>
              <a:t>。</a:t>
            </a:r>
            <a:endParaRPr lang="en-US" altLang="zh-CN" sz="2400" b="1">
              <a:solidFill>
                <a:schemeClr val="tx1"/>
              </a:solidFill>
              <a:latin typeface="+mn-ea"/>
            </a:endParaRPr>
          </a:p>
        </p:txBody>
      </p:sp>
      <p:sp>
        <p:nvSpPr>
          <p:cNvPr id="4" name="箭头: 右 3">
            <a:extLst>
              <a:ext uri="{FF2B5EF4-FFF2-40B4-BE49-F238E27FC236}">
                <a16:creationId xmlns:a16="http://schemas.microsoft.com/office/drawing/2014/main" id="{D34B3F59-D2F8-4F3F-9320-424D18AB2DE0}"/>
              </a:ext>
            </a:extLst>
          </p:cNvPr>
          <p:cNvSpPr/>
          <p:nvPr/>
        </p:nvSpPr>
        <p:spPr>
          <a:xfrm>
            <a:off x="275207" y="1666940"/>
            <a:ext cx="6001305" cy="2372400"/>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       传统开发时，代码之间关联性强，耦合度高，后期修改需求或者进行维护的时候会非常困难</a:t>
            </a:r>
            <a:endParaRPr lang="en-US" altLang="zh-CN">
              <a:solidFill>
                <a:schemeClr val="tx1"/>
              </a:solidFill>
              <a:latin typeface="+mn-ea"/>
            </a:endParaRPr>
          </a:p>
        </p:txBody>
      </p:sp>
    </p:spTree>
    <p:extLst>
      <p:ext uri="{BB962C8B-B14F-4D97-AF65-F5344CB8AC3E}">
        <p14:creationId xmlns:p14="http://schemas.microsoft.com/office/powerpoint/2010/main" val="847209452"/>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r>
              <a:rPr lang="en-US" altLang="zh-CN"/>
              <a:t>SpringMVC </a:t>
            </a:r>
            <a:r>
              <a:rPr lang="zh-CN" altLang="en-US"/>
              <a:t>和 </a:t>
            </a:r>
            <a:r>
              <a:rPr lang="en-US" altLang="zh-CN"/>
              <a:t>Struts2 </a:t>
            </a:r>
            <a:r>
              <a:rPr lang="zh-CN" altLang="en-US"/>
              <a:t>的分析</a:t>
            </a:r>
            <a:endParaRPr lang="zh-cn"/>
          </a:p>
        </p:txBody>
      </p:sp>
      <p:sp>
        <p:nvSpPr>
          <p:cNvPr id="7" name="矩形: 圆角 6">
            <a:extLst>
              <a:ext uri="{FF2B5EF4-FFF2-40B4-BE49-F238E27FC236}">
                <a16:creationId xmlns:a16="http://schemas.microsoft.com/office/drawing/2014/main" id="{D9E9C5AA-0227-4793-951F-02102758F74A}"/>
              </a:ext>
            </a:extLst>
          </p:cNvPr>
          <p:cNvSpPr/>
          <p:nvPr/>
        </p:nvSpPr>
        <p:spPr>
          <a:xfrm>
            <a:off x="1047565" y="1855433"/>
            <a:ext cx="9987379" cy="4599026"/>
          </a:xfrm>
          <a:prstGeom prst="roundRect">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rgbClr val="7030A0"/>
                </a:solidFill>
                <a:latin typeface="+mn-ea"/>
              </a:rPr>
              <a:t>共同点：</a:t>
            </a:r>
            <a:endParaRPr lang="en-US" altLang="zh-CN" b="1">
              <a:solidFill>
                <a:srgbClr val="7030A0"/>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它们都是表现层框架，都是基于</a:t>
            </a:r>
            <a:r>
              <a:rPr lang="en-US" altLang="zh-CN">
                <a:solidFill>
                  <a:schemeClr val="tx1"/>
                </a:solidFill>
                <a:latin typeface="+mn-ea"/>
              </a:rPr>
              <a:t>MVC </a:t>
            </a:r>
            <a:r>
              <a:rPr lang="zh-CN" altLang="en-US">
                <a:solidFill>
                  <a:schemeClr val="tx1"/>
                </a:solidFill>
                <a:latin typeface="+mn-ea"/>
              </a:rPr>
              <a:t>模型编写的。</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它们的底层都离不开原始</a:t>
            </a:r>
            <a:r>
              <a:rPr lang="en-US" altLang="zh-CN">
                <a:solidFill>
                  <a:schemeClr val="tx1"/>
                </a:solidFill>
                <a:latin typeface="+mn-ea"/>
              </a:rPr>
              <a:t>ServletAPI</a:t>
            </a:r>
            <a:r>
              <a:rPr lang="zh-CN" altLang="en-US">
                <a:solidFill>
                  <a:schemeClr val="tx1"/>
                </a:solidFill>
                <a:latin typeface="+mn-ea"/>
              </a:rPr>
              <a:t>。</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zh-CN" altLang="en-US">
                <a:solidFill>
                  <a:schemeClr val="tx1"/>
                </a:solidFill>
                <a:latin typeface="+mn-ea"/>
              </a:rPr>
              <a:t>它们处理请求的机制都是一个核心控制器</a:t>
            </a:r>
            <a:endParaRPr lang="en-US" altLang="zh-CN">
              <a:solidFill>
                <a:schemeClr val="tx1"/>
              </a:solidFill>
              <a:latin typeface="+mn-ea"/>
            </a:endParaRPr>
          </a:p>
          <a:p>
            <a:r>
              <a:rPr lang="zh-CN" altLang="en-US" b="1">
                <a:solidFill>
                  <a:srgbClr val="7030A0"/>
                </a:solidFill>
                <a:latin typeface="+mn-ea"/>
              </a:rPr>
              <a:t>区别：</a:t>
            </a:r>
            <a:endParaRPr lang="en-US" altLang="zh-CN" b="1">
              <a:solidFill>
                <a:srgbClr val="7030A0"/>
              </a:solidFill>
              <a:latin typeface="+mn-ea"/>
            </a:endParaRPr>
          </a:p>
          <a:p>
            <a:pPr marL="285750" indent="-285750">
              <a:buClr>
                <a:srgbClr val="7030A0"/>
              </a:buClr>
              <a:buFont typeface="Wingdings" panose="05000000000000000000" pitchFamily="2" charset="2"/>
              <a:buChar char="Ø"/>
            </a:pPr>
            <a:r>
              <a:rPr lang="en-US" altLang="zh-CN">
                <a:solidFill>
                  <a:schemeClr val="tx1"/>
                </a:solidFill>
                <a:latin typeface="+mn-ea"/>
              </a:rPr>
              <a:t>Struts2</a:t>
            </a:r>
            <a:r>
              <a:rPr lang="zh-CN" altLang="en-US">
                <a:solidFill>
                  <a:schemeClr val="tx1"/>
                </a:solidFill>
                <a:latin typeface="+mn-ea"/>
              </a:rPr>
              <a:t>是类级别的拦截，每次请求就会创建一个</a:t>
            </a:r>
            <a:r>
              <a:rPr lang="en-US" altLang="zh-CN">
                <a:solidFill>
                  <a:schemeClr val="tx1"/>
                </a:solidFill>
                <a:latin typeface="+mn-ea"/>
              </a:rPr>
              <a:t>Action</a:t>
            </a:r>
            <a:r>
              <a:rPr lang="zh-CN" altLang="en-US">
                <a:solidFill>
                  <a:schemeClr val="tx1"/>
                </a:solidFill>
                <a:latin typeface="+mn-ea"/>
              </a:rPr>
              <a:t>，通过</a:t>
            </a:r>
            <a:r>
              <a:rPr lang="en-US" altLang="zh-CN">
                <a:solidFill>
                  <a:schemeClr val="tx1"/>
                </a:solidFill>
                <a:latin typeface="+mn-ea"/>
              </a:rPr>
              <a:t>setter</a:t>
            </a:r>
            <a:r>
              <a:rPr lang="zh-CN" altLang="en-US">
                <a:solidFill>
                  <a:schemeClr val="tx1"/>
                </a:solidFill>
                <a:latin typeface="+mn-ea"/>
              </a:rPr>
              <a:t>，</a:t>
            </a:r>
            <a:r>
              <a:rPr lang="en-US" altLang="zh-CN">
                <a:solidFill>
                  <a:schemeClr val="tx1"/>
                </a:solidFill>
                <a:latin typeface="+mn-ea"/>
              </a:rPr>
              <a:t>getter</a:t>
            </a:r>
            <a:r>
              <a:rPr lang="zh-CN" altLang="en-US">
                <a:solidFill>
                  <a:schemeClr val="tx1"/>
                </a:solidFill>
                <a:latin typeface="+mn-ea"/>
              </a:rPr>
              <a:t>把</a:t>
            </a:r>
            <a:r>
              <a:rPr lang="en-US" altLang="zh-CN">
                <a:solidFill>
                  <a:schemeClr val="tx1"/>
                </a:solidFill>
                <a:latin typeface="+mn-ea"/>
              </a:rPr>
              <a:t>request</a:t>
            </a:r>
            <a:r>
              <a:rPr lang="zh-CN" altLang="en-US">
                <a:solidFill>
                  <a:schemeClr val="tx1"/>
                </a:solidFill>
                <a:latin typeface="+mn-ea"/>
              </a:rPr>
              <a:t>数据注入到属性，说明属性参数让多个方法共享。</a:t>
            </a:r>
            <a:endParaRPr lang="en-US" altLang="zh-CN">
              <a:solidFill>
                <a:schemeClr val="tx1"/>
              </a:solidFill>
              <a:latin typeface="+mn-ea"/>
            </a:endParaRPr>
          </a:p>
          <a:p>
            <a:pPr>
              <a:buClr>
                <a:srgbClr val="7030A0"/>
              </a:buClr>
            </a:pPr>
            <a:r>
              <a:rPr lang="en-US" altLang="zh-CN">
                <a:solidFill>
                  <a:schemeClr val="tx1"/>
                </a:solidFill>
                <a:latin typeface="+mn-ea"/>
              </a:rPr>
              <a:t>     SpringMVC</a:t>
            </a:r>
            <a:r>
              <a:rPr lang="zh-CN" altLang="en-US">
                <a:solidFill>
                  <a:schemeClr val="tx1"/>
                </a:solidFill>
                <a:latin typeface="+mn-ea"/>
              </a:rPr>
              <a:t>是方法级别的拦截</a:t>
            </a:r>
            <a:r>
              <a:rPr lang="en-US" altLang="zh-CN">
                <a:solidFill>
                  <a:schemeClr val="tx1"/>
                </a:solidFill>
                <a:latin typeface="+mn-ea"/>
              </a:rPr>
              <a:t>,</a:t>
            </a:r>
            <a:r>
              <a:rPr lang="zh-CN" altLang="en-US">
                <a:solidFill>
                  <a:schemeClr val="tx1"/>
                </a:solidFill>
                <a:latin typeface="+mn-ea"/>
              </a:rPr>
              <a:t>参数的传递是直接注入到方法中的，是方法所独有的。</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en-US" altLang="zh-CN">
                <a:solidFill>
                  <a:schemeClr val="tx1"/>
                </a:solidFill>
                <a:latin typeface="+mn-ea"/>
              </a:rPr>
              <a:t>Struts2</a:t>
            </a:r>
            <a:r>
              <a:rPr lang="zh-CN" altLang="en-US">
                <a:solidFill>
                  <a:schemeClr val="tx1"/>
                </a:solidFill>
                <a:latin typeface="+mn-ea"/>
              </a:rPr>
              <a:t>采用</a:t>
            </a:r>
            <a:r>
              <a:rPr lang="en-US" altLang="zh-CN">
                <a:solidFill>
                  <a:schemeClr val="tx1"/>
                </a:solidFill>
                <a:latin typeface="+mn-ea"/>
              </a:rPr>
              <a:t>Filter</a:t>
            </a:r>
            <a:r>
              <a:rPr lang="zh-CN" altLang="en-US">
                <a:solidFill>
                  <a:schemeClr val="tx1"/>
                </a:solidFill>
                <a:latin typeface="+mn-ea"/>
              </a:rPr>
              <a:t>实现，</a:t>
            </a:r>
            <a:r>
              <a:rPr lang="en-US" altLang="zh-CN">
                <a:solidFill>
                  <a:schemeClr val="tx1"/>
                </a:solidFill>
                <a:latin typeface="+mn-ea"/>
              </a:rPr>
              <a:t>SpringMVC</a:t>
            </a:r>
            <a:r>
              <a:rPr lang="zh-CN" altLang="en-US">
                <a:solidFill>
                  <a:schemeClr val="tx1"/>
                </a:solidFill>
                <a:latin typeface="+mn-ea"/>
              </a:rPr>
              <a:t>则采用</a:t>
            </a:r>
            <a:r>
              <a:rPr lang="en-US" altLang="zh-CN">
                <a:solidFill>
                  <a:schemeClr val="tx1"/>
                </a:solidFill>
                <a:latin typeface="+mn-ea"/>
              </a:rPr>
              <a:t>Servlet</a:t>
            </a:r>
            <a:r>
              <a:rPr lang="zh-CN" altLang="en-US">
                <a:solidFill>
                  <a:schemeClr val="tx1"/>
                </a:solidFill>
                <a:latin typeface="+mn-ea"/>
              </a:rPr>
              <a:t>实现。</a:t>
            </a:r>
            <a:r>
              <a:rPr lang="en-US" altLang="zh-CN">
                <a:solidFill>
                  <a:schemeClr val="tx1"/>
                </a:solidFill>
                <a:latin typeface="+mn-ea"/>
              </a:rPr>
              <a:t>Filter</a:t>
            </a:r>
            <a:r>
              <a:rPr lang="zh-CN" altLang="en-US">
                <a:solidFill>
                  <a:schemeClr val="tx1"/>
                </a:solidFill>
                <a:latin typeface="+mn-ea"/>
              </a:rPr>
              <a:t>在容器启动之后即初始化；服务停止以后销毁，晚于</a:t>
            </a:r>
            <a:r>
              <a:rPr lang="en-US" altLang="zh-CN">
                <a:solidFill>
                  <a:schemeClr val="tx1"/>
                </a:solidFill>
                <a:latin typeface="+mn-ea"/>
              </a:rPr>
              <a:t>Servlet</a:t>
            </a:r>
            <a:r>
              <a:rPr lang="zh-CN" altLang="en-US">
                <a:solidFill>
                  <a:schemeClr val="tx1"/>
                </a:solidFill>
                <a:latin typeface="+mn-ea"/>
              </a:rPr>
              <a:t>。</a:t>
            </a:r>
            <a:r>
              <a:rPr lang="en-US" altLang="zh-CN">
                <a:solidFill>
                  <a:schemeClr val="tx1"/>
                </a:solidFill>
                <a:latin typeface="+mn-ea"/>
              </a:rPr>
              <a:t>Servlet</a:t>
            </a:r>
            <a:r>
              <a:rPr lang="zh-CN" altLang="en-US">
                <a:solidFill>
                  <a:schemeClr val="tx1"/>
                </a:solidFill>
                <a:latin typeface="+mn-ea"/>
              </a:rPr>
              <a:t>在是在调用时初始化，先于</a:t>
            </a:r>
            <a:r>
              <a:rPr lang="en-US" altLang="zh-CN">
                <a:solidFill>
                  <a:schemeClr val="tx1"/>
                </a:solidFill>
                <a:latin typeface="+mn-ea"/>
              </a:rPr>
              <a:t>Filter</a:t>
            </a:r>
            <a:r>
              <a:rPr lang="zh-CN" altLang="en-US">
                <a:solidFill>
                  <a:schemeClr val="tx1"/>
                </a:solidFill>
                <a:latin typeface="+mn-ea"/>
              </a:rPr>
              <a:t>调用，服务停止后销毁。</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en-US" altLang="zh-CN">
                <a:solidFill>
                  <a:schemeClr val="tx1"/>
                </a:solidFill>
                <a:latin typeface="+mn-ea"/>
              </a:rPr>
              <a:t>SpringMVC</a:t>
            </a:r>
            <a:r>
              <a:rPr lang="zh-CN" altLang="en-US">
                <a:solidFill>
                  <a:schemeClr val="tx1"/>
                </a:solidFill>
                <a:latin typeface="+mn-ea"/>
              </a:rPr>
              <a:t>基于方法的拦截，</a:t>
            </a:r>
            <a:r>
              <a:rPr lang="en-US" altLang="zh-CN">
                <a:solidFill>
                  <a:schemeClr val="tx1"/>
                </a:solidFill>
                <a:latin typeface="+mn-ea"/>
              </a:rPr>
              <a:t>Struts2</a:t>
            </a:r>
            <a:r>
              <a:rPr lang="zh-CN" altLang="en-US">
                <a:solidFill>
                  <a:schemeClr val="tx1"/>
                </a:solidFill>
                <a:latin typeface="+mn-ea"/>
              </a:rPr>
              <a:t>是类级别的拦截，每次请求对应实例一个新的</a:t>
            </a:r>
            <a:r>
              <a:rPr lang="en-US" altLang="zh-CN">
                <a:solidFill>
                  <a:schemeClr val="tx1"/>
                </a:solidFill>
                <a:latin typeface="+mn-ea"/>
              </a:rPr>
              <a:t>Action</a:t>
            </a:r>
            <a:r>
              <a:rPr lang="zh-CN" altLang="en-US">
                <a:solidFill>
                  <a:schemeClr val="tx1"/>
                </a:solidFill>
                <a:latin typeface="+mn-ea"/>
              </a:rPr>
              <a:t>。所以 </a:t>
            </a:r>
            <a:r>
              <a:rPr lang="en-US" altLang="zh-CN">
                <a:solidFill>
                  <a:schemeClr val="tx1"/>
                </a:solidFill>
                <a:latin typeface="+mn-ea"/>
              </a:rPr>
              <a:t>SpringMVC</a:t>
            </a:r>
            <a:r>
              <a:rPr lang="zh-CN" altLang="en-US">
                <a:solidFill>
                  <a:schemeClr val="tx1"/>
                </a:solidFill>
                <a:latin typeface="+mn-ea"/>
              </a:rPr>
              <a:t>开发效率和性能高于</a:t>
            </a:r>
            <a:r>
              <a:rPr lang="en-US" altLang="zh-CN">
                <a:solidFill>
                  <a:schemeClr val="tx1"/>
                </a:solidFill>
                <a:latin typeface="+mn-ea"/>
              </a:rPr>
              <a:t>Struts2</a:t>
            </a:r>
            <a:r>
              <a:rPr lang="zh-CN" altLang="en-US">
                <a:solidFill>
                  <a:schemeClr val="tx1"/>
                </a:solidFill>
                <a:latin typeface="+mn-ea"/>
              </a:rPr>
              <a:t>。</a:t>
            </a:r>
            <a:endParaRPr lang="en-US" altLang="zh-CN">
              <a:solidFill>
                <a:schemeClr val="tx1"/>
              </a:solidFill>
              <a:latin typeface="+mn-ea"/>
            </a:endParaRPr>
          </a:p>
          <a:p>
            <a:pPr marL="285750" indent="-285750">
              <a:buClr>
                <a:srgbClr val="7030A0"/>
              </a:buClr>
              <a:buFont typeface="Wingdings" panose="05000000000000000000" pitchFamily="2" charset="2"/>
              <a:buChar char="Ø"/>
            </a:pPr>
            <a:r>
              <a:rPr lang="en-US" altLang="zh-CN">
                <a:solidFill>
                  <a:schemeClr val="tx1"/>
                </a:solidFill>
                <a:latin typeface="+mn-ea"/>
              </a:rPr>
              <a:t>spring MVC</a:t>
            </a:r>
            <a:r>
              <a:rPr lang="zh-CN" altLang="en-US">
                <a:solidFill>
                  <a:schemeClr val="tx1"/>
                </a:solidFill>
                <a:latin typeface="+mn-ea"/>
              </a:rPr>
              <a:t>和</a:t>
            </a:r>
            <a:r>
              <a:rPr lang="en-US" altLang="zh-CN">
                <a:solidFill>
                  <a:schemeClr val="tx1"/>
                </a:solidFill>
                <a:latin typeface="+mn-ea"/>
              </a:rPr>
              <a:t>Spring</a:t>
            </a:r>
            <a:r>
              <a:rPr lang="zh-CN" altLang="en-US">
                <a:solidFill>
                  <a:schemeClr val="tx1"/>
                </a:solidFill>
                <a:latin typeface="+mn-ea"/>
              </a:rPr>
              <a:t>是无缝的。从这个项目的管理和安全上也比</a:t>
            </a:r>
            <a:r>
              <a:rPr lang="en-US" altLang="zh-CN">
                <a:solidFill>
                  <a:schemeClr val="tx1"/>
                </a:solidFill>
                <a:latin typeface="+mn-ea"/>
              </a:rPr>
              <a:t>Struts2</a:t>
            </a:r>
            <a:r>
              <a:rPr lang="zh-CN" altLang="en-US">
                <a:solidFill>
                  <a:schemeClr val="tx1"/>
                </a:solidFill>
                <a:latin typeface="+mn-ea"/>
              </a:rPr>
              <a:t>高。</a:t>
            </a:r>
            <a:endParaRPr lang="en-US" altLang="zh-CN">
              <a:solidFill>
                <a:schemeClr val="tx1"/>
              </a:solidFill>
              <a:latin typeface="+mn-ea"/>
            </a:endParaRPr>
          </a:p>
        </p:txBody>
      </p:sp>
    </p:spTree>
    <p:extLst>
      <p:ext uri="{BB962C8B-B14F-4D97-AF65-F5344CB8AC3E}">
        <p14:creationId xmlns:p14="http://schemas.microsoft.com/office/powerpoint/2010/main" val="245165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plus(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Mybatis</a:t>
            </a:r>
            <a:r>
              <a:rPr lang="zh-CN" altLang="en-US"/>
              <a:t>概述</a:t>
            </a:r>
            <a:endParaRPr lang="zh-cn"/>
          </a:p>
        </p:txBody>
      </p:sp>
      <p:sp>
        <p:nvSpPr>
          <p:cNvPr id="7" name="矩形: 圆角 6">
            <a:extLst>
              <a:ext uri="{FF2B5EF4-FFF2-40B4-BE49-F238E27FC236}">
                <a16:creationId xmlns:a16="http://schemas.microsoft.com/office/drawing/2014/main" id="{D9E9C5AA-0227-4793-951F-02102758F74A}"/>
              </a:ext>
            </a:extLst>
          </p:cNvPr>
          <p:cNvSpPr/>
          <p:nvPr/>
        </p:nvSpPr>
        <p:spPr>
          <a:xfrm>
            <a:off x="1633492" y="1855433"/>
            <a:ext cx="8161538" cy="459902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a:solidFill>
                  <a:schemeClr val="tx1"/>
                </a:solidFill>
                <a:latin typeface="+mn-ea"/>
              </a:rPr>
              <a:t>          MyBatis</a:t>
            </a:r>
            <a:r>
              <a:rPr lang="zh-CN" altLang="en-US" sz="2000">
                <a:solidFill>
                  <a:schemeClr val="tx1"/>
                </a:solidFill>
                <a:latin typeface="+mn-ea"/>
              </a:rPr>
              <a:t>本是</a:t>
            </a:r>
            <a:r>
              <a:rPr lang="en-US" altLang="zh-CN" sz="2000">
                <a:solidFill>
                  <a:schemeClr val="tx1"/>
                </a:solidFill>
                <a:latin typeface="+mn-ea"/>
              </a:rPr>
              <a:t>apache</a:t>
            </a:r>
            <a:r>
              <a:rPr lang="zh-CN" altLang="en-US" sz="2000">
                <a:solidFill>
                  <a:schemeClr val="tx1"/>
                </a:solidFill>
                <a:latin typeface="+mn-ea"/>
              </a:rPr>
              <a:t>的一个开源项目</a:t>
            </a:r>
            <a:r>
              <a:rPr lang="en-US" altLang="zh-CN" sz="2000">
                <a:solidFill>
                  <a:schemeClr val="tx1"/>
                </a:solidFill>
                <a:latin typeface="+mn-ea"/>
              </a:rPr>
              <a:t>iBatis, 2010</a:t>
            </a:r>
            <a:r>
              <a:rPr lang="zh-CN" altLang="en-US" sz="2000">
                <a:solidFill>
                  <a:schemeClr val="tx1"/>
                </a:solidFill>
                <a:latin typeface="+mn-ea"/>
              </a:rPr>
              <a:t>年这个项目由</a:t>
            </a:r>
            <a:r>
              <a:rPr lang="en-US" altLang="zh-CN" sz="2000">
                <a:solidFill>
                  <a:schemeClr val="tx1"/>
                </a:solidFill>
                <a:latin typeface="+mn-ea"/>
              </a:rPr>
              <a:t>apache software foundation </a:t>
            </a:r>
            <a:r>
              <a:rPr lang="zh-CN" altLang="en-US" sz="2000">
                <a:solidFill>
                  <a:schemeClr val="tx1"/>
                </a:solidFill>
                <a:latin typeface="+mn-ea"/>
              </a:rPr>
              <a:t>迁移到了</a:t>
            </a:r>
            <a:r>
              <a:rPr lang="en-US" altLang="zh-CN" sz="2000">
                <a:solidFill>
                  <a:schemeClr val="tx1"/>
                </a:solidFill>
                <a:latin typeface="+mn-ea"/>
              </a:rPr>
              <a:t>google code,</a:t>
            </a:r>
            <a:r>
              <a:rPr lang="zh-CN" altLang="en-US" sz="2000">
                <a:solidFill>
                  <a:schemeClr val="tx1"/>
                </a:solidFill>
                <a:latin typeface="+mn-ea"/>
              </a:rPr>
              <a:t>并且改名为</a:t>
            </a:r>
            <a:r>
              <a:rPr lang="en-US" altLang="zh-CN" sz="2000">
                <a:solidFill>
                  <a:schemeClr val="tx1"/>
                </a:solidFill>
                <a:latin typeface="+mn-ea"/>
              </a:rPr>
              <a:t>MyBatis 2013</a:t>
            </a:r>
            <a:r>
              <a:rPr lang="zh-CN" altLang="en-US" sz="2000">
                <a:solidFill>
                  <a:schemeClr val="tx1"/>
                </a:solidFill>
                <a:latin typeface="+mn-ea"/>
              </a:rPr>
              <a:t>年</a:t>
            </a:r>
            <a:r>
              <a:rPr lang="en-US" altLang="zh-CN" sz="2000">
                <a:solidFill>
                  <a:schemeClr val="tx1"/>
                </a:solidFill>
                <a:latin typeface="+mn-ea"/>
              </a:rPr>
              <a:t>11 </a:t>
            </a:r>
            <a:r>
              <a:rPr lang="zh-CN" altLang="en-US" sz="2000">
                <a:solidFill>
                  <a:schemeClr val="tx1"/>
                </a:solidFill>
                <a:latin typeface="+mn-ea"/>
              </a:rPr>
              <a:t>月迁移到</a:t>
            </a:r>
            <a:r>
              <a:rPr lang="en-US" altLang="zh-CN" sz="2000">
                <a:solidFill>
                  <a:schemeClr val="tx1"/>
                </a:solidFill>
                <a:latin typeface="+mn-ea"/>
              </a:rPr>
              <a:t>Github</a:t>
            </a:r>
            <a:r>
              <a:rPr lang="zh-CN" altLang="en-US" sz="2000">
                <a:solidFill>
                  <a:schemeClr val="tx1"/>
                </a:solidFill>
                <a:latin typeface="+mn-ea"/>
              </a:rPr>
              <a:t>。</a:t>
            </a:r>
            <a:endParaRPr lang="en-US" altLang="zh-CN" sz="2000">
              <a:solidFill>
                <a:schemeClr val="tx1"/>
              </a:solidFill>
              <a:latin typeface="+mn-ea"/>
            </a:endParaRPr>
          </a:p>
          <a:p>
            <a:r>
              <a:rPr lang="en-US" altLang="zh-CN" sz="2000">
                <a:solidFill>
                  <a:schemeClr val="tx1"/>
                </a:solidFill>
                <a:latin typeface="+mn-ea"/>
              </a:rPr>
              <a:t>          MyBatis</a:t>
            </a:r>
            <a:r>
              <a:rPr lang="zh-CN" altLang="en-US" sz="2000">
                <a:solidFill>
                  <a:schemeClr val="tx1"/>
                </a:solidFill>
                <a:latin typeface="+mn-ea"/>
              </a:rPr>
              <a:t>是一个优秀的持久层框架，它对</a:t>
            </a:r>
            <a:r>
              <a:rPr lang="en-US" altLang="zh-CN" sz="2000">
                <a:solidFill>
                  <a:schemeClr val="tx1"/>
                </a:solidFill>
                <a:latin typeface="+mn-ea"/>
              </a:rPr>
              <a:t>jdbc</a:t>
            </a:r>
            <a:r>
              <a:rPr lang="zh-CN" altLang="en-US" sz="2000">
                <a:solidFill>
                  <a:schemeClr val="tx1"/>
                </a:solidFill>
                <a:latin typeface="+mn-ea"/>
              </a:rPr>
              <a:t>的操作数据库的过程进行封装，使开发者只需要关注</a:t>
            </a:r>
            <a:r>
              <a:rPr lang="en-US" altLang="zh-CN" sz="2000">
                <a:solidFill>
                  <a:schemeClr val="tx1"/>
                </a:solidFill>
                <a:latin typeface="+mn-ea"/>
              </a:rPr>
              <a:t>SQL</a:t>
            </a:r>
            <a:r>
              <a:rPr lang="zh-CN" altLang="en-US" sz="2000">
                <a:solidFill>
                  <a:schemeClr val="tx1"/>
                </a:solidFill>
                <a:latin typeface="+mn-ea"/>
              </a:rPr>
              <a:t>本身，而不需要花费精力去处理例如注册驱动、创建</a:t>
            </a:r>
            <a:r>
              <a:rPr lang="en-US" altLang="zh-CN" sz="2000">
                <a:solidFill>
                  <a:schemeClr val="tx1"/>
                </a:solidFill>
                <a:latin typeface="+mn-ea"/>
              </a:rPr>
              <a:t>connection</a:t>
            </a:r>
            <a:r>
              <a:rPr lang="zh-CN" altLang="en-US" sz="2000">
                <a:solidFill>
                  <a:schemeClr val="tx1"/>
                </a:solidFill>
                <a:latin typeface="+mn-ea"/>
              </a:rPr>
              <a:t>、创建</a:t>
            </a:r>
            <a:r>
              <a:rPr lang="en-US" altLang="zh-CN" sz="2000">
                <a:solidFill>
                  <a:schemeClr val="tx1"/>
                </a:solidFill>
                <a:latin typeface="+mn-ea"/>
              </a:rPr>
              <a:t>statement</a:t>
            </a:r>
            <a:r>
              <a:rPr lang="zh-CN" altLang="en-US" sz="2000">
                <a:solidFill>
                  <a:schemeClr val="tx1"/>
                </a:solidFill>
                <a:latin typeface="+mn-ea"/>
              </a:rPr>
              <a:t>、手动设置参数、结果集检索等</a:t>
            </a:r>
            <a:r>
              <a:rPr lang="en-US" altLang="zh-CN" sz="2000">
                <a:solidFill>
                  <a:schemeClr val="tx1"/>
                </a:solidFill>
                <a:latin typeface="+mn-ea"/>
              </a:rPr>
              <a:t>jdbc</a:t>
            </a:r>
            <a:r>
              <a:rPr lang="zh-CN" altLang="en-US" sz="2000">
                <a:solidFill>
                  <a:schemeClr val="tx1"/>
                </a:solidFill>
                <a:latin typeface="+mn-ea"/>
              </a:rPr>
              <a:t>繁杂的过程代码。</a:t>
            </a:r>
          </a:p>
          <a:p>
            <a:r>
              <a:rPr lang="en-US" altLang="zh-CN" sz="2000">
                <a:solidFill>
                  <a:schemeClr val="tx1"/>
                </a:solidFill>
                <a:latin typeface="+mn-ea"/>
              </a:rPr>
              <a:t>          Mybatis</a:t>
            </a:r>
            <a:r>
              <a:rPr lang="zh-CN" altLang="en-US" sz="2000">
                <a:solidFill>
                  <a:schemeClr val="tx1"/>
                </a:solidFill>
                <a:latin typeface="+mn-ea"/>
              </a:rPr>
              <a:t>通过</a:t>
            </a:r>
            <a:r>
              <a:rPr lang="en-US" altLang="zh-CN" sz="2000">
                <a:solidFill>
                  <a:schemeClr val="tx1"/>
                </a:solidFill>
                <a:latin typeface="+mn-ea"/>
              </a:rPr>
              <a:t>xml</a:t>
            </a:r>
            <a:r>
              <a:rPr lang="zh-CN" altLang="en-US" sz="2000">
                <a:solidFill>
                  <a:schemeClr val="tx1"/>
                </a:solidFill>
                <a:latin typeface="+mn-ea"/>
              </a:rPr>
              <a:t>或注解的方式将要执行的各种</a:t>
            </a:r>
            <a:r>
              <a:rPr lang="en-US" altLang="zh-CN" sz="2000">
                <a:solidFill>
                  <a:schemeClr val="tx1"/>
                </a:solidFill>
                <a:latin typeface="+mn-ea"/>
              </a:rPr>
              <a:t>statement (statement</a:t>
            </a:r>
            <a:r>
              <a:rPr lang="zh-CN" altLang="en-US" sz="2000">
                <a:solidFill>
                  <a:schemeClr val="tx1"/>
                </a:solidFill>
                <a:latin typeface="+mn-ea"/>
              </a:rPr>
              <a:t>、</a:t>
            </a:r>
            <a:r>
              <a:rPr lang="en-US" altLang="zh-CN" sz="2000">
                <a:solidFill>
                  <a:schemeClr val="tx1"/>
                </a:solidFill>
                <a:latin typeface="+mn-ea"/>
              </a:rPr>
              <a:t>preparedStatemnt</a:t>
            </a:r>
            <a:r>
              <a:rPr lang="zh-CN" altLang="en-US" sz="2000">
                <a:solidFill>
                  <a:schemeClr val="tx1"/>
                </a:solidFill>
                <a:latin typeface="+mn-ea"/>
              </a:rPr>
              <a:t>、</a:t>
            </a:r>
            <a:r>
              <a:rPr lang="en-US" altLang="zh-CN" sz="2000">
                <a:solidFill>
                  <a:schemeClr val="tx1"/>
                </a:solidFill>
                <a:latin typeface="+mn-ea"/>
              </a:rPr>
              <a:t>CallableStatement)</a:t>
            </a:r>
            <a:r>
              <a:rPr lang="zh-CN" altLang="en-US" sz="2000">
                <a:solidFill>
                  <a:schemeClr val="tx1"/>
                </a:solidFill>
                <a:latin typeface="+mn-ea"/>
              </a:rPr>
              <a:t>配置起来，并通过</a:t>
            </a:r>
            <a:r>
              <a:rPr lang="en-US" altLang="zh-CN" sz="2000">
                <a:solidFill>
                  <a:schemeClr val="tx1"/>
                </a:solidFill>
                <a:latin typeface="+mn-ea"/>
              </a:rPr>
              <a:t>java</a:t>
            </a:r>
            <a:r>
              <a:rPr lang="zh-CN" altLang="en-US" sz="2000">
                <a:solidFill>
                  <a:schemeClr val="tx1"/>
                </a:solidFill>
                <a:latin typeface="+mn-ea"/>
              </a:rPr>
              <a:t>对象和</a:t>
            </a:r>
            <a:r>
              <a:rPr lang="en-US" altLang="zh-CN" sz="2000">
                <a:solidFill>
                  <a:schemeClr val="tx1"/>
                </a:solidFill>
                <a:latin typeface="+mn-ea"/>
              </a:rPr>
              <a:t>statement</a:t>
            </a:r>
            <a:r>
              <a:rPr lang="zh-CN" altLang="en-US" sz="2000">
                <a:solidFill>
                  <a:schemeClr val="tx1"/>
                </a:solidFill>
                <a:latin typeface="+mn-ea"/>
              </a:rPr>
              <a:t>中的</a:t>
            </a:r>
            <a:r>
              <a:rPr lang="en-US" altLang="zh-CN" sz="2000">
                <a:solidFill>
                  <a:schemeClr val="tx1"/>
                </a:solidFill>
                <a:latin typeface="+mn-ea"/>
              </a:rPr>
              <a:t>sq|</a:t>
            </a:r>
            <a:r>
              <a:rPr lang="zh-CN" altLang="en-US" sz="2000">
                <a:solidFill>
                  <a:schemeClr val="tx1"/>
                </a:solidFill>
                <a:latin typeface="+mn-ea"/>
              </a:rPr>
              <a:t>进行映射生成最终执行的</a:t>
            </a:r>
            <a:r>
              <a:rPr lang="en-US" altLang="zh-CN" sz="2000">
                <a:solidFill>
                  <a:schemeClr val="tx1"/>
                </a:solidFill>
                <a:latin typeface="+mn-ea"/>
              </a:rPr>
              <a:t>sq|</a:t>
            </a:r>
            <a:r>
              <a:rPr lang="zh-CN" altLang="en-US" sz="2000">
                <a:solidFill>
                  <a:schemeClr val="tx1"/>
                </a:solidFill>
                <a:latin typeface="+mn-ea"/>
              </a:rPr>
              <a:t>语句，最后由</a:t>
            </a:r>
            <a:r>
              <a:rPr lang="en-US" altLang="zh-CN" sz="2000">
                <a:solidFill>
                  <a:schemeClr val="tx1"/>
                </a:solidFill>
                <a:latin typeface="+mn-ea"/>
              </a:rPr>
              <a:t>mybatis</a:t>
            </a:r>
            <a:r>
              <a:rPr lang="zh-CN" altLang="en-US" sz="2000">
                <a:solidFill>
                  <a:schemeClr val="tx1"/>
                </a:solidFill>
                <a:latin typeface="+mn-ea"/>
              </a:rPr>
              <a:t>框架执行</a:t>
            </a:r>
            <a:r>
              <a:rPr lang="en-US" altLang="zh-CN" sz="2000">
                <a:solidFill>
                  <a:schemeClr val="tx1"/>
                </a:solidFill>
                <a:latin typeface="+mn-ea"/>
              </a:rPr>
              <a:t>sql</a:t>
            </a:r>
            <a:r>
              <a:rPr lang="zh-CN" altLang="en-US" sz="2000">
                <a:solidFill>
                  <a:schemeClr val="tx1"/>
                </a:solidFill>
                <a:latin typeface="+mn-ea"/>
              </a:rPr>
              <a:t>并将结果映射成</a:t>
            </a:r>
            <a:r>
              <a:rPr lang="en-US" altLang="zh-CN" sz="2000">
                <a:solidFill>
                  <a:schemeClr val="tx1"/>
                </a:solidFill>
                <a:latin typeface="+mn-ea"/>
              </a:rPr>
              <a:t>java</a:t>
            </a:r>
            <a:r>
              <a:rPr lang="zh-CN" altLang="en-US" sz="2000">
                <a:solidFill>
                  <a:schemeClr val="tx1"/>
                </a:solidFill>
                <a:latin typeface="+mn-ea"/>
              </a:rPr>
              <a:t>对象并返回。</a:t>
            </a:r>
          </a:p>
        </p:txBody>
      </p:sp>
    </p:spTree>
    <p:extLst>
      <p:ext uri="{BB962C8B-B14F-4D97-AF65-F5344CB8AC3E}">
        <p14:creationId xmlns:p14="http://schemas.microsoft.com/office/powerpoint/2010/main" val="256747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JDBC</a:t>
            </a:r>
            <a:r>
              <a:rPr lang="zh-CN" altLang="en-US"/>
              <a:t>连接数据库问题</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1226668" y="1864309"/>
            <a:ext cx="9399903" cy="470516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1</a:t>
            </a:r>
            <a:r>
              <a:rPr lang="zh-CN" altLang="en-US">
                <a:solidFill>
                  <a:schemeClr val="tx1"/>
                </a:solidFill>
                <a:latin typeface="+mn-ea"/>
              </a:rPr>
              <a:t>、数据库连接创建、释放频繁造成系统资源浪费从而影响系统性能，如果使用数据库连接池可解决此问题。</a:t>
            </a:r>
          </a:p>
          <a:p>
            <a:r>
              <a:rPr lang="zh-CN" altLang="en-US">
                <a:solidFill>
                  <a:srgbClr val="FF0000"/>
                </a:solidFill>
                <a:latin typeface="+mn-ea"/>
              </a:rPr>
              <a:t>解决</a:t>
            </a:r>
            <a:r>
              <a:rPr lang="en-US" altLang="zh-CN">
                <a:solidFill>
                  <a:srgbClr val="FF0000"/>
                </a:solidFill>
                <a:latin typeface="+mn-ea"/>
              </a:rPr>
              <a:t>:</a:t>
            </a:r>
            <a:r>
              <a:rPr lang="zh-CN" altLang="en-US">
                <a:solidFill>
                  <a:srgbClr val="FF0000"/>
                </a:solidFill>
                <a:latin typeface="+mn-ea"/>
              </a:rPr>
              <a:t>在</a:t>
            </a:r>
            <a:r>
              <a:rPr lang="en-US" altLang="zh-CN">
                <a:solidFill>
                  <a:srgbClr val="FF0000"/>
                </a:solidFill>
                <a:latin typeface="+mn-ea"/>
              </a:rPr>
              <a:t>SqlMapConfig.xmI</a:t>
            </a:r>
            <a:r>
              <a:rPr lang="zh-CN" altLang="en-US">
                <a:solidFill>
                  <a:srgbClr val="FF0000"/>
                </a:solidFill>
                <a:latin typeface="+mn-ea"/>
              </a:rPr>
              <a:t>中配置 数据连接池，使用连接池管理数据库链接。</a:t>
            </a:r>
          </a:p>
          <a:p>
            <a:r>
              <a:rPr lang="en-US" altLang="zh-CN">
                <a:solidFill>
                  <a:schemeClr val="tx1"/>
                </a:solidFill>
                <a:latin typeface="+mn-ea"/>
              </a:rPr>
              <a:t>2</a:t>
            </a:r>
            <a:r>
              <a:rPr lang="zh-CN" altLang="en-US">
                <a:solidFill>
                  <a:schemeClr val="tx1"/>
                </a:solidFill>
                <a:latin typeface="+mn-ea"/>
              </a:rPr>
              <a:t>、</a:t>
            </a:r>
            <a:r>
              <a:rPr lang="en-US" altLang="zh-CN">
                <a:solidFill>
                  <a:schemeClr val="tx1"/>
                </a:solidFill>
                <a:latin typeface="+mn-ea"/>
              </a:rPr>
              <a:t>Sql</a:t>
            </a:r>
            <a:r>
              <a:rPr lang="zh-CN" altLang="en-US">
                <a:solidFill>
                  <a:schemeClr val="tx1"/>
                </a:solidFill>
                <a:latin typeface="+mn-ea"/>
              </a:rPr>
              <a:t>语句写在代码中造成代码不易维护，实际应用</a:t>
            </a:r>
            <a:r>
              <a:rPr lang="en-US" altLang="zh-CN">
                <a:solidFill>
                  <a:schemeClr val="tx1"/>
                </a:solidFill>
                <a:latin typeface="+mn-ea"/>
              </a:rPr>
              <a:t>sq|</a:t>
            </a:r>
            <a:r>
              <a:rPr lang="zh-CN" altLang="en-US">
                <a:solidFill>
                  <a:schemeClr val="tx1"/>
                </a:solidFill>
                <a:latin typeface="+mn-ea"/>
              </a:rPr>
              <a:t>变化的可能较大，</a:t>
            </a:r>
            <a:r>
              <a:rPr lang="en-US" altLang="zh-CN">
                <a:solidFill>
                  <a:schemeClr val="tx1"/>
                </a:solidFill>
                <a:latin typeface="+mn-ea"/>
              </a:rPr>
              <a:t>sq|</a:t>
            </a:r>
            <a:r>
              <a:rPr lang="zh-CN" altLang="en-US">
                <a:solidFill>
                  <a:schemeClr val="tx1"/>
                </a:solidFill>
                <a:latin typeface="+mn-ea"/>
              </a:rPr>
              <a:t>变动需要改变</a:t>
            </a:r>
            <a:r>
              <a:rPr lang="en-US" altLang="zh-CN">
                <a:solidFill>
                  <a:schemeClr val="tx1"/>
                </a:solidFill>
                <a:latin typeface="+mn-ea"/>
              </a:rPr>
              <a:t>java</a:t>
            </a:r>
            <a:r>
              <a:rPr lang="zh-CN" altLang="en-US">
                <a:solidFill>
                  <a:schemeClr val="tx1"/>
                </a:solidFill>
                <a:latin typeface="+mn-ea"/>
              </a:rPr>
              <a:t>代码。</a:t>
            </a:r>
          </a:p>
          <a:p>
            <a:r>
              <a:rPr lang="zh-CN" altLang="en-US">
                <a:solidFill>
                  <a:srgbClr val="FF0000"/>
                </a:solidFill>
                <a:latin typeface="+mn-ea"/>
              </a:rPr>
              <a:t>解决</a:t>
            </a:r>
            <a:r>
              <a:rPr lang="en-US" altLang="zh-CN">
                <a:solidFill>
                  <a:srgbClr val="FF0000"/>
                </a:solidFill>
                <a:latin typeface="+mn-ea"/>
              </a:rPr>
              <a:t>:</a:t>
            </a:r>
            <a:r>
              <a:rPr lang="zh-CN" altLang="en-US">
                <a:solidFill>
                  <a:srgbClr val="FF0000"/>
                </a:solidFill>
                <a:latin typeface="+mn-ea"/>
              </a:rPr>
              <a:t>将</a:t>
            </a:r>
            <a:r>
              <a:rPr lang="en-US" altLang="zh-CN">
                <a:solidFill>
                  <a:srgbClr val="FF0000"/>
                </a:solidFill>
                <a:latin typeface="+mn-ea"/>
              </a:rPr>
              <a:t>Sq|</a:t>
            </a:r>
            <a:r>
              <a:rPr lang="zh-CN" altLang="en-US">
                <a:solidFill>
                  <a:srgbClr val="FF0000"/>
                </a:solidFill>
                <a:latin typeface="+mn-ea"/>
              </a:rPr>
              <a:t>语句配置在</a:t>
            </a:r>
            <a:r>
              <a:rPr lang="en-US" altLang="zh-CN">
                <a:solidFill>
                  <a:srgbClr val="FF0000"/>
                </a:solidFill>
                <a:latin typeface="+mn-ea"/>
              </a:rPr>
              <a:t>XXXXmapper.xml</a:t>
            </a:r>
            <a:r>
              <a:rPr lang="zh-CN" altLang="en-US">
                <a:solidFill>
                  <a:srgbClr val="FF0000"/>
                </a:solidFill>
                <a:latin typeface="+mn-ea"/>
              </a:rPr>
              <a:t>文件中与</a:t>
            </a:r>
            <a:r>
              <a:rPr lang="en-US" altLang="zh-CN">
                <a:solidFill>
                  <a:srgbClr val="FF0000"/>
                </a:solidFill>
                <a:latin typeface="+mn-ea"/>
              </a:rPr>
              <a:t>java</a:t>
            </a:r>
            <a:r>
              <a:rPr lang="zh-CN" altLang="en-US">
                <a:solidFill>
                  <a:srgbClr val="FF0000"/>
                </a:solidFill>
                <a:latin typeface="+mn-ea"/>
              </a:rPr>
              <a:t>代码分离。</a:t>
            </a:r>
          </a:p>
          <a:p>
            <a:r>
              <a:rPr lang="en-US" altLang="zh-CN">
                <a:solidFill>
                  <a:schemeClr val="tx1"/>
                </a:solidFill>
                <a:latin typeface="+mn-ea"/>
              </a:rPr>
              <a:t>3</a:t>
            </a:r>
            <a:r>
              <a:rPr lang="zh-CN" altLang="en-US">
                <a:solidFill>
                  <a:schemeClr val="tx1"/>
                </a:solidFill>
                <a:latin typeface="+mn-ea"/>
              </a:rPr>
              <a:t>、向</a:t>
            </a:r>
            <a:r>
              <a:rPr lang="en-US" altLang="zh-CN">
                <a:solidFill>
                  <a:schemeClr val="tx1"/>
                </a:solidFill>
                <a:latin typeface="+mn-ea"/>
              </a:rPr>
              <a:t>sq|</a:t>
            </a:r>
            <a:r>
              <a:rPr lang="zh-CN" altLang="en-US">
                <a:solidFill>
                  <a:schemeClr val="tx1"/>
                </a:solidFill>
                <a:latin typeface="+mn-ea"/>
              </a:rPr>
              <a:t>语句传参数麻烦，因为</a:t>
            </a:r>
            <a:r>
              <a:rPr lang="en-US" altLang="zh-CN">
                <a:solidFill>
                  <a:schemeClr val="tx1"/>
                </a:solidFill>
                <a:latin typeface="+mn-ea"/>
              </a:rPr>
              <a:t>sql</a:t>
            </a:r>
            <a:r>
              <a:rPr lang="zh-CN" altLang="en-US">
                <a:solidFill>
                  <a:schemeClr val="tx1"/>
                </a:solidFill>
                <a:latin typeface="+mn-ea"/>
              </a:rPr>
              <a:t>语句的</a:t>
            </a:r>
            <a:r>
              <a:rPr lang="en-US" altLang="zh-CN">
                <a:solidFill>
                  <a:schemeClr val="tx1"/>
                </a:solidFill>
                <a:latin typeface="+mn-ea"/>
              </a:rPr>
              <a:t>where</a:t>
            </a:r>
            <a:r>
              <a:rPr lang="zh-CN" altLang="en-US">
                <a:solidFill>
                  <a:schemeClr val="tx1"/>
                </a:solidFill>
                <a:latin typeface="+mn-ea"/>
              </a:rPr>
              <a:t>条件不一定，可能多也可能少，占位符需要和参数一 一对应。</a:t>
            </a:r>
          </a:p>
          <a:p>
            <a:r>
              <a:rPr lang="zh-CN" altLang="en-US">
                <a:solidFill>
                  <a:srgbClr val="FF0000"/>
                </a:solidFill>
                <a:latin typeface="+mn-ea"/>
              </a:rPr>
              <a:t>解决：</a:t>
            </a:r>
            <a:r>
              <a:rPr lang="en-US" altLang="zh-CN">
                <a:solidFill>
                  <a:srgbClr val="FF0000"/>
                </a:solidFill>
                <a:latin typeface="+mn-ea"/>
              </a:rPr>
              <a:t>Mybatis</a:t>
            </a:r>
            <a:r>
              <a:rPr lang="zh-CN" altLang="en-US">
                <a:solidFill>
                  <a:srgbClr val="FF0000"/>
                </a:solidFill>
                <a:latin typeface="+mn-ea"/>
              </a:rPr>
              <a:t>自动将</a:t>
            </a:r>
            <a:r>
              <a:rPr lang="en-US" altLang="zh-CN">
                <a:solidFill>
                  <a:srgbClr val="FF0000"/>
                </a:solidFill>
                <a:latin typeface="+mn-ea"/>
              </a:rPr>
              <a:t>java</a:t>
            </a:r>
            <a:r>
              <a:rPr lang="zh-CN" altLang="en-US">
                <a:solidFill>
                  <a:srgbClr val="FF0000"/>
                </a:solidFill>
                <a:latin typeface="+mn-ea"/>
              </a:rPr>
              <a:t>对象映射至</a:t>
            </a:r>
            <a:r>
              <a:rPr lang="en-US" altLang="zh-CN">
                <a:solidFill>
                  <a:srgbClr val="FF0000"/>
                </a:solidFill>
                <a:latin typeface="+mn-ea"/>
              </a:rPr>
              <a:t>sql</a:t>
            </a:r>
            <a:r>
              <a:rPr lang="zh-CN" altLang="en-US">
                <a:solidFill>
                  <a:srgbClr val="FF0000"/>
                </a:solidFill>
                <a:latin typeface="+mn-ea"/>
              </a:rPr>
              <a:t>语句，通过</a:t>
            </a:r>
            <a:r>
              <a:rPr lang="en-US" altLang="zh-CN">
                <a:solidFill>
                  <a:srgbClr val="FF0000"/>
                </a:solidFill>
                <a:latin typeface="+mn-ea"/>
              </a:rPr>
              <a:t>statement</a:t>
            </a:r>
            <a:r>
              <a:rPr lang="zh-CN" altLang="en-US">
                <a:solidFill>
                  <a:srgbClr val="FF0000"/>
                </a:solidFill>
                <a:latin typeface="+mn-ea"/>
              </a:rPr>
              <a:t>中的</a:t>
            </a:r>
            <a:r>
              <a:rPr lang="en-US" altLang="zh-CN">
                <a:solidFill>
                  <a:srgbClr val="FF0000"/>
                </a:solidFill>
                <a:latin typeface="+mn-ea"/>
              </a:rPr>
              <a:t>parameterType</a:t>
            </a:r>
            <a:r>
              <a:rPr lang="zh-CN" altLang="en-US">
                <a:solidFill>
                  <a:srgbClr val="FF0000"/>
                </a:solidFill>
                <a:latin typeface="+mn-ea"/>
              </a:rPr>
              <a:t>定义输入参数的类型</a:t>
            </a:r>
            <a:endParaRPr lang="en-US" altLang="zh-CN">
              <a:solidFill>
                <a:srgbClr val="FF0000"/>
              </a:solidFill>
              <a:latin typeface="+mn-ea"/>
            </a:endParaRPr>
          </a:p>
          <a:p>
            <a:r>
              <a:rPr lang="en-US" altLang="zh-CN">
                <a:solidFill>
                  <a:schemeClr val="tx1"/>
                </a:solidFill>
                <a:latin typeface="+mn-ea"/>
              </a:rPr>
              <a:t>4</a:t>
            </a:r>
            <a:r>
              <a:rPr lang="zh-CN" altLang="en-US">
                <a:solidFill>
                  <a:schemeClr val="tx1"/>
                </a:solidFill>
                <a:latin typeface="+mn-ea"/>
              </a:rPr>
              <a:t>、对结果集解析麻烦，</a:t>
            </a:r>
            <a:r>
              <a:rPr lang="en-US" altLang="zh-CN">
                <a:solidFill>
                  <a:schemeClr val="tx1"/>
                </a:solidFill>
                <a:latin typeface="+mn-ea"/>
              </a:rPr>
              <a:t>sql</a:t>
            </a:r>
            <a:r>
              <a:rPr lang="zh-CN" altLang="en-US">
                <a:solidFill>
                  <a:schemeClr val="tx1"/>
                </a:solidFill>
                <a:latin typeface="+mn-ea"/>
              </a:rPr>
              <a:t>变化导致解析代码变化，且解析前需要遍历，如果能将数据库记录封装成</a:t>
            </a:r>
            <a:r>
              <a:rPr lang="en-US" altLang="zh-CN">
                <a:solidFill>
                  <a:schemeClr val="tx1"/>
                </a:solidFill>
                <a:latin typeface="+mn-ea"/>
              </a:rPr>
              <a:t>pojo</a:t>
            </a:r>
            <a:r>
              <a:rPr lang="zh-CN" altLang="en-US">
                <a:solidFill>
                  <a:schemeClr val="tx1"/>
                </a:solidFill>
                <a:latin typeface="+mn-ea"/>
              </a:rPr>
              <a:t>对象</a:t>
            </a:r>
            <a:r>
              <a:rPr lang="en-US" altLang="zh-CN">
                <a:solidFill>
                  <a:schemeClr val="tx1"/>
                </a:solidFill>
                <a:latin typeface="+mn-ea"/>
              </a:rPr>
              <a:t>(</a:t>
            </a:r>
            <a:r>
              <a:rPr lang="zh-CN" altLang="en-US">
                <a:solidFill>
                  <a:schemeClr val="tx1"/>
                </a:solidFill>
                <a:latin typeface="+mn-ea"/>
              </a:rPr>
              <a:t>简单的</a:t>
            </a:r>
            <a:r>
              <a:rPr lang="en-US" altLang="zh-CN">
                <a:solidFill>
                  <a:schemeClr val="tx1"/>
                </a:solidFill>
                <a:latin typeface="+mn-ea"/>
              </a:rPr>
              <a:t>java</a:t>
            </a:r>
            <a:r>
              <a:rPr lang="zh-CN" altLang="en-US">
                <a:solidFill>
                  <a:schemeClr val="tx1"/>
                </a:solidFill>
                <a:latin typeface="+mn-ea"/>
              </a:rPr>
              <a:t>对象</a:t>
            </a:r>
            <a:r>
              <a:rPr lang="en-US" altLang="zh-CN">
                <a:solidFill>
                  <a:schemeClr val="tx1"/>
                </a:solidFill>
                <a:latin typeface="+mn-ea"/>
              </a:rPr>
              <a:t>)</a:t>
            </a:r>
            <a:r>
              <a:rPr lang="zh-CN" altLang="en-US">
                <a:solidFill>
                  <a:schemeClr val="tx1"/>
                </a:solidFill>
                <a:latin typeface="+mn-ea"/>
              </a:rPr>
              <a:t>解析比较方便。</a:t>
            </a:r>
            <a:endParaRPr lang="en-US" altLang="zh-CN">
              <a:solidFill>
                <a:schemeClr val="tx1"/>
              </a:solidFill>
              <a:latin typeface="+mn-ea"/>
            </a:endParaRPr>
          </a:p>
          <a:p>
            <a:r>
              <a:rPr lang="zh-CN" altLang="en-US">
                <a:solidFill>
                  <a:srgbClr val="FF0000"/>
                </a:solidFill>
                <a:latin typeface="+mn-ea"/>
              </a:rPr>
              <a:t>解决：</a:t>
            </a:r>
            <a:r>
              <a:rPr lang="en-US" altLang="zh-CN">
                <a:solidFill>
                  <a:srgbClr val="FF0000"/>
                </a:solidFill>
                <a:latin typeface="+mn-ea"/>
              </a:rPr>
              <a:t>Mybatis</a:t>
            </a:r>
            <a:r>
              <a:rPr lang="zh-CN" altLang="en-US">
                <a:solidFill>
                  <a:srgbClr val="FF0000"/>
                </a:solidFill>
                <a:latin typeface="+mn-ea"/>
              </a:rPr>
              <a:t>自动将</a:t>
            </a:r>
            <a:r>
              <a:rPr lang="en-US" altLang="zh-CN">
                <a:solidFill>
                  <a:srgbClr val="FF0000"/>
                </a:solidFill>
                <a:latin typeface="+mn-ea"/>
              </a:rPr>
              <a:t>sql</a:t>
            </a:r>
            <a:r>
              <a:rPr lang="zh-CN" altLang="en-US">
                <a:solidFill>
                  <a:srgbClr val="FF0000"/>
                </a:solidFill>
                <a:latin typeface="+mn-ea"/>
              </a:rPr>
              <a:t>执行结果映射至</a:t>
            </a:r>
            <a:r>
              <a:rPr lang="en-US" altLang="zh-CN">
                <a:solidFill>
                  <a:srgbClr val="FF0000"/>
                </a:solidFill>
                <a:latin typeface="+mn-ea"/>
              </a:rPr>
              <a:t>java</a:t>
            </a:r>
            <a:r>
              <a:rPr lang="zh-CN" altLang="en-US">
                <a:solidFill>
                  <a:srgbClr val="FF0000"/>
                </a:solidFill>
                <a:latin typeface="+mn-ea"/>
              </a:rPr>
              <a:t>对象，通过</a:t>
            </a:r>
            <a:r>
              <a:rPr lang="en-US" altLang="zh-CN">
                <a:solidFill>
                  <a:srgbClr val="FF0000"/>
                </a:solidFill>
                <a:latin typeface="+mn-ea"/>
              </a:rPr>
              <a:t>statement</a:t>
            </a:r>
            <a:r>
              <a:rPr lang="zh-CN" altLang="en-US">
                <a:solidFill>
                  <a:srgbClr val="FF0000"/>
                </a:solidFill>
                <a:latin typeface="+mn-ea"/>
              </a:rPr>
              <a:t>中的</a:t>
            </a:r>
            <a:r>
              <a:rPr lang="en-US" altLang="zh-CN">
                <a:solidFill>
                  <a:srgbClr val="FF0000"/>
                </a:solidFill>
                <a:latin typeface="+mn-ea"/>
              </a:rPr>
              <a:t>resultType</a:t>
            </a:r>
            <a:r>
              <a:rPr lang="zh-CN" altLang="en-US">
                <a:solidFill>
                  <a:srgbClr val="FF0000"/>
                </a:solidFill>
                <a:latin typeface="+mn-ea"/>
              </a:rPr>
              <a:t>定义输出结果的类型。</a:t>
            </a:r>
            <a:endParaRPr lang="en-US" altLang="zh-CN">
              <a:solidFill>
                <a:srgbClr val="FF0000"/>
              </a:solidFill>
              <a:latin typeface="+mn-ea"/>
            </a:endParaRPr>
          </a:p>
          <a:p>
            <a:endParaRPr lang="zh-CN" altLang="en-US" sz="1400">
              <a:solidFill>
                <a:srgbClr val="FF0000"/>
              </a:solidFill>
              <a:latin typeface="+mn-ea"/>
            </a:endParaRPr>
          </a:p>
        </p:txBody>
      </p:sp>
    </p:spTree>
    <p:extLst>
      <p:ext uri="{BB962C8B-B14F-4D97-AF65-F5344CB8AC3E}">
        <p14:creationId xmlns:p14="http://schemas.microsoft.com/office/powerpoint/2010/main" val="131592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ppt_w</p:attrName>
                                        </p:attrNameLst>
                                      </p:cBhvr>
                                      <p:tavLst>
                                        <p:tav tm="0" fmla="#ppt_w*sin(2.5*pi*$)">
                                          <p:val>
                                            <p:fltVal val="0"/>
                                          </p:val>
                                        </p:tav>
                                        <p:tav tm="100000">
                                          <p:val>
                                            <p:fltVal val="1"/>
                                          </p:val>
                                        </p:tav>
                                      </p:tavLst>
                                    </p:anim>
                                    <p:anim calcmode="lin" valueType="num">
                                      <p:cBhvr>
                                        <p:cTn id="9"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Mybatis</a:t>
            </a:r>
            <a:r>
              <a:rPr lang="zh-CN" altLang="en-US"/>
              <a:t>整体架构</a:t>
            </a:r>
            <a:endParaRPr lang="zh-cn"/>
          </a:p>
        </p:txBody>
      </p:sp>
      <p:pic>
        <p:nvPicPr>
          <p:cNvPr id="10" name="图片 9">
            <a:extLst>
              <a:ext uri="{FF2B5EF4-FFF2-40B4-BE49-F238E27FC236}">
                <a16:creationId xmlns:a16="http://schemas.microsoft.com/office/drawing/2014/main" id="{EB264317-1580-4A2F-A8BE-C74546457A4A}"/>
              </a:ext>
            </a:extLst>
          </p:cNvPr>
          <p:cNvPicPr>
            <a:picLocks noChangeAspect="1"/>
          </p:cNvPicPr>
          <p:nvPr/>
        </p:nvPicPr>
        <p:blipFill>
          <a:blip r:embed="rId3"/>
          <a:stretch>
            <a:fillRect/>
          </a:stretch>
        </p:blipFill>
        <p:spPr>
          <a:xfrm>
            <a:off x="1240081" y="1411596"/>
            <a:ext cx="6075677" cy="5318388"/>
          </a:xfrm>
          <a:prstGeom prst="rect">
            <a:avLst/>
          </a:prstGeom>
        </p:spPr>
      </p:pic>
      <p:sp>
        <p:nvSpPr>
          <p:cNvPr id="11" name="矩形: 圆角 10">
            <a:extLst>
              <a:ext uri="{FF2B5EF4-FFF2-40B4-BE49-F238E27FC236}">
                <a16:creationId xmlns:a16="http://schemas.microsoft.com/office/drawing/2014/main" id="{357F79CD-9548-44C9-B82C-4DBD4EA3B423}"/>
              </a:ext>
            </a:extLst>
          </p:cNvPr>
          <p:cNvSpPr/>
          <p:nvPr/>
        </p:nvSpPr>
        <p:spPr>
          <a:xfrm>
            <a:off x="5529617" y="1723183"/>
            <a:ext cx="6025896" cy="7738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a:solidFill>
                  <a:schemeClr val="tx1"/>
                </a:solidFill>
                <a:latin typeface="+mn-ea"/>
              </a:rPr>
              <a:t>Mybatis</a:t>
            </a:r>
            <a:r>
              <a:rPr lang="zh-CN" altLang="en-US" sz="1100">
                <a:solidFill>
                  <a:schemeClr val="tx1"/>
                </a:solidFill>
                <a:latin typeface="+mn-ea"/>
              </a:rPr>
              <a:t>配置</a:t>
            </a:r>
          </a:p>
          <a:p>
            <a:r>
              <a:rPr lang="en-US" altLang="zh-CN" sz="1100">
                <a:solidFill>
                  <a:schemeClr val="tx1"/>
                </a:solidFill>
                <a:latin typeface="+mn-ea"/>
              </a:rPr>
              <a:t>MybatisConfig.xml,</a:t>
            </a:r>
            <a:r>
              <a:rPr lang="zh-CN" altLang="en-US" sz="1100">
                <a:solidFill>
                  <a:schemeClr val="tx1"/>
                </a:solidFill>
                <a:latin typeface="+mn-ea"/>
              </a:rPr>
              <a:t>是</a:t>
            </a:r>
            <a:r>
              <a:rPr lang="en-US" altLang="zh-CN" sz="1100">
                <a:solidFill>
                  <a:schemeClr val="tx1"/>
                </a:solidFill>
                <a:latin typeface="+mn-ea"/>
              </a:rPr>
              <a:t>mybatis</a:t>
            </a:r>
            <a:r>
              <a:rPr lang="zh-CN" altLang="en-US" sz="1100">
                <a:solidFill>
                  <a:schemeClr val="tx1"/>
                </a:solidFill>
                <a:latin typeface="+mn-ea"/>
              </a:rPr>
              <a:t>的全 局配置核心文件，配置了</a:t>
            </a:r>
            <a:r>
              <a:rPr lang="en-US" altLang="zh-CN" sz="1100">
                <a:solidFill>
                  <a:schemeClr val="tx1"/>
                </a:solidFill>
                <a:latin typeface="+mn-ea"/>
              </a:rPr>
              <a:t>mybatis</a:t>
            </a:r>
            <a:r>
              <a:rPr lang="zh-CN" altLang="en-US" sz="1100">
                <a:solidFill>
                  <a:schemeClr val="tx1"/>
                </a:solidFill>
                <a:latin typeface="+mn-ea"/>
              </a:rPr>
              <a:t>的运行环境等信息。</a:t>
            </a:r>
          </a:p>
          <a:p>
            <a:r>
              <a:rPr lang="en-US" altLang="zh-CN" sz="1100">
                <a:solidFill>
                  <a:schemeClr val="tx1"/>
                </a:solidFill>
                <a:latin typeface="+mn-ea"/>
              </a:rPr>
              <a:t>mapper.xml</a:t>
            </a:r>
            <a:r>
              <a:rPr lang="zh-CN" altLang="en-US" sz="1100">
                <a:solidFill>
                  <a:schemeClr val="tx1"/>
                </a:solidFill>
                <a:latin typeface="+mn-ea"/>
              </a:rPr>
              <a:t>文件即</a:t>
            </a:r>
            <a:r>
              <a:rPr lang="en-US" altLang="zh-CN" sz="1100">
                <a:solidFill>
                  <a:schemeClr val="tx1"/>
                </a:solidFill>
                <a:latin typeface="+mn-ea"/>
              </a:rPr>
              <a:t>sq|</a:t>
            </a:r>
            <a:r>
              <a:rPr lang="zh-CN" altLang="en-US" sz="1100">
                <a:solidFill>
                  <a:schemeClr val="tx1"/>
                </a:solidFill>
                <a:latin typeface="+mn-ea"/>
              </a:rPr>
              <a:t>映射文件，文件中配置了操作数据库的</a:t>
            </a:r>
            <a:r>
              <a:rPr lang="en-US" altLang="zh-CN" sz="1100">
                <a:solidFill>
                  <a:schemeClr val="tx1"/>
                </a:solidFill>
                <a:latin typeface="+mn-ea"/>
              </a:rPr>
              <a:t>sq|</a:t>
            </a:r>
            <a:r>
              <a:rPr lang="zh-CN" altLang="en-US" sz="1100">
                <a:solidFill>
                  <a:schemeClr val="tx1"/>
                </a:solidFill>
                <a:latin typeface="+mn-ea"/>
              </a:rPr>
              <a:t>语句。此文件需要在</a:t>
            </a:r>
          </a:p>
          <a:p>
            <a:r>
              <a:rPr lang="en-US" altLang="zh-CN" sz="1100">
                <a:solidFill>
                  <a:schemeClr val="tx1"/>
                </a:solidFill>
                <a:latin typeface="+mn-ea"/>
              </a:rPr>
              <a:t>MybatisConfig.xml</a:t>
            </a:r>
            <a:r>
              <a:rPr lang="zh-CN" altLang="en-US" sz="1100">
                <a:solidFill>
                  <a:schemeClr val="tx1"/>
                </a:solidFill>
                <a:latin typeface="+mn-ea"/>
              </a:rPr>
              <a:t>中加载。</a:t>
            </a:r>
          </a:p>
        </p:txBody>
      </p:sp>
      <p:sp>
        <p:nvSpPr>
          <p:cNvPr id="15" name="矩形: 圆角 14">
            <a:extLst>
              <a:ext uri="{FF2B5EF4-FFF2-40B4-BE49-F238E27FC236}">
                <a16:creationId xmlns:a16="http://schemas.microsoft.com/office/drawing/2014/main" id="{8FBF70AF-B6D8-407E-A36B-8C40E6C19551}"/>
              </a:ext>
            </a:extLst>
          </p:cNvPr>
          <p:cNvSpPr/>
          <p:nvPr/>
        </p:nvSpPr>
        <p:spPr>
          <a:xfrm>
            <a:off x="290640" y="5815009"/>
            <a:ext cx="3258256" cy="91497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1100">
                <a:solidFill>
                  <a:srgbClr val="231B23"/>
                </a:solidFill>
              </a:rPr>
              <a:t>Mapped Statement</a:t>
            </a:r>
            <a:r>
              <a:rPr lang="zh-CN" altLang="en-US" sz="1100">
                <a:solidFill>
                  <a:srgbClr val="231B23"/>
                </a:solidFill>
              </a:rPr>
              <a:t>也是</a:t>
            </a:r>
            <a:r>
              <a:rPr lang="en-US" altLang="zh-CN" sz="1100">
                <a:solidFill>
                  <a:srgbClr val="231B23"/>
                </a:solidFill>
              </a:rPr>
              <a:t>mybatis</a:t>
            </a:r>
            <a:r>
              <a:rPr lang="zh-CN" altLang="en-US" sz="1100">
                <a:solidFill>
                  <a:srgbClr val="231B23"/>
                </a:solidFill>
              </a:rPr>
              <a:t>一个底层封装对象，它包装了</a:t>
            </a:r>
            <a:r>
              <a:rPr lang="en-US" altLang="zh-CN" sz="1100">
                <a:solidFill>
                  <a:srgbClr val="231B23"/>
                </a:solidFill>
              </a:rPr>
              <a:t>mybatis</a:t>
            </a:r>
            <a:r>
              <a:rPr lang="zh-CN" altLang="en-US" sz="1100">
                <a:solidFill>
                  <a:srgbClr val="231B23"/>
                </a:solidFill>
              </a:rPr>
              <a:t>配置信息及</a:t>
            </a:r>
            <a:r>
              <a:rPr lang="en-US" altLang="zh-CN" sz="1100">
                <a:solidFill>
                  <a:srgbClr val="231B23"/>
                </a:solidFill>
              </a:rPr>
              <a:t>sq|</a:t>
            </a:r>
            <a:r>
              <a:rPr lang="zh-CN" altLang="en-US" sz="1100">
                <a:solidFill>
                  <a:srgbClr val="231B23"/>
                </a:solidFill>
              </a:rPr>
              <a:t>映射信息等。</a:t>
            </a:r>
            <a:r>
              <a:rPr lang="en-US" altLang="zh-CN" sz="1100">
                <a:solidFill>
                  <a:srgbClr val="231B23"/>
                </a:solidFill>
              </a:rPr>
              <a:t>mapper.xml</a:t>
            </a:r>
            <a:r>
              <a:rPr lang="zh-CN" altLang="en-US" sz="1100">
                <a:solidFill>
                  <a:srgbClr val="231B23"/>
                </a:solidFill>
              </a:rPr>
              <a:t>文件中一个</a:t>
            </a:r>
            <a:r>
              <a:rPr lang="en-US" altLang="zh-CN" sz="1100">
                <a:solidFill>
                  <a:srgbClr val="231B23"/>
                </a:solidFill>
              </a:rPr>
              <a:t>sq|</a:t>
            </a:r>
            <a:r>
              <a:rPr lang="zh-CN" altLang="en-US" sz="1100">
                <a:solidFill>
                  <a:srgbClr val="231B23"/>
                </a:solidFill>
              </a:rPr>
              <a:t>对应一个</a:t>
            </a:r>
            <a:r>
              <a:rPr lang="en-US" altLang="zh-CN" sz="1100">
                <a:solidFill>
                  <a:srgbClr val="231B23"/>
                </a:solidFill>
              </a:rPr>
              <a:t>Mapped Statement</a:t>
            </a:r>
            <a:r>
              <a:rPr lang="zh-CN" altLang="en-US" sz="1100">
                <a:solidFill>
                  <a:srgbClr val="231B23"/>
                </a:solidFill>
              </a:rPr>
              <a:t>对象，</a:t>
            </a:r>
            <a:r>
              <a:rPr lang="en-US" altLang="zh-CN" sz="1100">
                <a:solidFill>
                  <a:srgbClr val="231B23"/>
                </a:solidFill>
              </a:rPr>
              <a:t>sql</a:t>
            </a:r>
            <a:r>
              <a:rPr lang="zh-CN" altLang="en-US" sz="1100">
                <a:solidFill>
                  <a:srgbClr val="231B23"/>
                </a:solidFill>
              </a:rPr>
              <a:t>的</a:t>
            </a:r>
            <a:r>
              <a:rPr lang="en-US" altLang="zh-CN" sz="1100">
                <a:solidFill>
                  <a:srgbClr val="231B23"/>
                </a:solidFill>
              </a:rPr>
              <a:t>id</a:t>
            </a:r>
            <a:r>
              <a:rPr lang="zh-CN" altLang="en-US" sz="1100">
                <a:solidFill>
                  <a:srgbClr val="231B23"/>
                </a:solidFill>
              </a:rPr>
              <a:t>即是</a:t>
            </a:r>
            <a:r>
              <a:rPr lang="en-US" altLang="zh-CN" sz="1100">
                <a:solidFill>
                  <a:srgbClr val="231B23"/>
                </a:solidFill>
              </a:rPr>
              <a:t>Mapped statement</a:t>
            </a:r>
            <a:r>
              <a:rPr lang="zh-CN" altLang="en-US" sz="1100">
                <a:solidFill>
                  <a:srgbClr val="231B23"/>
                </a:solidFill>
              </a:rPr>
              <a:t>的</a:t>
            </a:r>
            <a:r>
              <a:rPr lang="en-US" altLang="zh-CN" sz="1100">
                <a:solidFill>
                  <a:srgbClr val="231B23"/>
                </a:solidFill>
              </a:rPr>
              <a:t>id</a:t>
            </a:r>
          </a:p>
        </p:txBody>
      </p:sp>
      <p:sp>
        <p:nvSpPr>
          <p:cNvPr id="16" name="矩形: 圆角 15">
            <a:extLst>
              <a:ext uri="{FF2B5EF4-FFF2-40B4-BE49-F238E27FC236}">
                <a16:creationId xmlns:a16="http://schemas.microsoft.com/office/drawing/2014/main" id="{4F0CEC29-B1DB-4E1B-A725-B5F6B9F82602}"/>
              </a:ext>
            </a:extLst>
          </p:cNvPr>
          <p:cNvSpPr/>
          <p:nvPr/>
        </p:nvSpPr>
        <p:spPr>
          <a:xfrm>
            <a:off x="5570102" y="4113192"/>
            <a:ext cx="4901184" cy="42599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1100">
                <a:solidFill>
                  <a:srgbClr val="231B23"/>
                </a:solidFill>
              </a:rPr>
              <a:t>mybatis</a:t>
            </a:r>
            <a:r>
              <a:rPr lang="zh-CN" altLang="en-US" sz="1100">
                <a:solidFill>
                  <a:srgbClr val="231B23"/>
                </a:solidFill>
              </a:rPr>
              <a:t>底层自定义了</a:t>
            </a:r>
            <a:r>
              <a:rPr lang="en-US" altLang="zh-CN" sz="1100">
                <a:solidFill>
                  <a:srgbClr val="231B23"/>
                </a:solidFill>
              </a:rPr>
              <a:t>Executor</a:t>
            </a:r>
            <a:r>
              <a:rPr lang="zh-CN" altLang="en-US" sz="1100">
                <a:solidFill>
                  <a:srgbClr val="231B23"/>
                </a:solidFill>
              </a:rPr>
              <a:t>执行器接口操作数据库，</a:t>
            </a:r>
            <a:r>
              <a:rPr lang="en-US" altLang="zh-CN" sz="1100">
                <a:solidFill>
                  <a:srgbClr val="231B23"/>
                </a:solidFill>
              </a:rPr>
              <a:t>Executor</a:t>
            </a:r>
            <a:r>
              <a:rPr lang="zh-CN" altLang="en-US" sz="1100">
                <a:solidFill>
                  <a:srgbClr val="231B23"/>
                </a:solidFill>
              </a:rPr>
              <a:t>接口有两个实现， 一个是基本执行器、一个是缓存执行器</a:t>
            </a:r>
          </a:p>
        </p:txBody>
      </p:sp>
      <p:sp>
        <p:nvSpPr>
          <p:cNvPr id="17" name="矩形: 圆角 16">
            <a:extLst>
              <a:ext uri="{FF2B5EF4-FFF2-40B4-BE49-F238E27FC236}">
                <a16:creationId xmlns:a16="http://schemas.microsoft.com/office/drawing/2014/main" id="{C04295DB-F5CA-42E5-A219-6562FDFB2847}"/>
              </a:ext>
            </a:extLst>
          </p:cNvPr>
          <p:cNvSpPr/>
          <p:nvPr/>
        </p:nvSpPr>
        <p:spPr>
          <a:xfrm>
            <a:off x="5570102" y="3571768"/>
            <a:ext cx="4901184" cy="265814"/>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100">
                <a:solidFill>
                  <a:srgbClr val="231B23"/>
                </a:solidFill>
              </a:rPr>
              <a:t>由会话工厂创建</a:t>
            </a:r>
            <a:r>
              <a:rPr lang="en-US" altLang="zh-CN" sz="1100">
                <a:solidFill>
                  <a:srgbClr val="231B23"/>
                </a:solidFill>
              </a:rPr>
              <a:t>sqlSession</a:t>
            </a:r>
            <a:r>
              <a:rPr lang="zh-CN" altLang="en-US" sz="1100">
                <a:solidFill>
                  <a:srgbClr val="231B23"/>
                </a:solidFill>
              </a:rPr>
              <a:t>即会话， 操作数据库需要通过</a:t>
            </a:r>
            <a:r>
              <a:rPr lang="en-US" altLang="zh-CN" sz="1100">
                <a:solidFill>
                  <a:srgbClr val="231B23"/>
                </a:solidFill>
              </a:rPr>
              <a:t>sq|Session</a:t>
            </a:r>
            <a:r>
              <a:rPr lang="zh-CN" altLang="en-US" sz="1100">
                <a:solidFill>
                  <a:srgbClr val="231B23"/>
                </a:solidFill>
              </a:rPr>
              <a:t>进行</a:t>
            </a:r>
          </a:p>
        </p:txBody>
      </p:sp>
      <p:sp>
        <p:nvSpPr>
          <p:cNvPr id="18" name="矩形: 圆角 17">
            <a:extLst>
              <a:ext uri="{FF2B5EF4-FFF2-40B4-BE49-F238E27FC236}">
                <a16:creationId xmlns:a16="http://schemas.microsoft.com/office/drawing/2014/main" id="{DA4B049C-01FF-4146-8B5F-967293E320CC}"/>
              </a:ext>
            </a:extLst>
          </p:cNvPr>
          <p:cNvSpPr/>
          <p:nvPr/>
        </p:nvSpPr>
        <p:spPr>
          <a:xfrm>
            <a:off x="5570102" y="2821183"/>
            <a:ext cx="4901184" cy="39675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1100">
                <a:solidFill>
                  <a:srgbClr val="231B23"/>
                </a:solidFill>
              </a:rPr>
              <a:t>通过</a:t>
            </a:r>
            <a:r>
              <a:rPr lang="en-US" altLang="zh-CN" sz="1100">
                <a:solidFill>
                  <a:srgbClr val="231B23"/>
                </a:solidFill>
              </a:rPr>
              <a:t>mybatis</a:t>
            </a:r>
            <a:r>
              <a:rPr lang="zh-CN" altLang="en-US" sz="1100">
                <a:solidFill>
                  <a:srgbClr val="231B23"/>
                </a:solidFill>
              </a:rPr>
              <a:t>环境等配置信息构造</a:t>
            </a:r>
            <a:r>
              <a:rPr lang="en-US" altLang="zh-CN" sz="1100">
                <a:solidFill>
                  <a:srgbClr val="231B23"/>
                </a:solidFill>
              </a:rPr>
              <a:t>SqlSessionFactory</a:t>
            </a:r>
            <a:r>
              <a:rPr lang="zh-CN" altLang="en-US" sz="1100">
                <a:solidFill>
                  <a:srgbClr val="231B23"/>
                </a:solidFill>
              </a:rPr>
              <a:t>即会话工厂</a:t>
            </a:r>
          </a:p>
        </p:txBody>
      </p:sp>
      <p:sp>
        <p:nvSpPr>
          <p:cNvPr id="3" name="箭头: 下 2">
            <a:extLst>
              <a:ext uri="{FF2B5EF4-FFF2-40B4-BE49-F238E27FC236}">
                <a16:creationId xmlns:a16="http://schemas.microsoft.com/office/drawing/2014/main" id="{66B96DA5-2D08-49E5-9035-F1788DD19958}"/>
              </a:ext>
            </a:extLst>
          </p:cNvPr>
          <p:cNvSpPr/>
          <p:nvPr/>
        </p:nvSpPr>
        <p:spPr>
          <a:xfrm>
            <a:off x="977561" y="1389417"/>
            <a:ext cx="1686389" cy="3025769"/>
          </a:xfrm>
          <a:prstGeom prst="downArrow">
            <a:avLst>
              <a:gd name="adj1" fmla="val 82639"/>
              <a:gd name="adj2" fmla="val 5000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a:solidFill>
                  <a:srgbClr val="FF0000"/>
                </a:solidFill>
                <a:latin typeface="+mn-ea"/>
              </a:rPr>
              <a:t>Mapped Statement</a:t>
            </a:r>
            <a:r>
              <a:rPr lang="zh-CN" altLang="en-US" sz="1100">
                <a:solidFill>
                  <a:srgbClr val="FF0000"/>
                </a:solidFill>
                <a:latin typeface="+mn-ea"/>
              </a:rPr>
              <a:t>对</a:t>
            </a:r>
            <a:r>
              <a:rPr lang="en-US" altLang="zh-CN" sz="1100">
                <a:solidFill>
                  <a:srgbClr val="FF0000"/>
                </a:solidFill>
                <a:latin typeface="+mn-ea"/>
              </a:rPr>
              <a:t>sq|</a:t>
            </a:r>
            <a:r>
              <a:rPr lang="zh-CN" altLang="en-US" sz="1100">
                <a:solidFill>
                  <a:srgbClr val="FF0000"/>
                </a:solidFill>
                <a:latin typeface="+mn-ea"/>
              </a:rPr>
              <a:t>执行输入参数进行定义，</a:t>
            </a:r>
            <a:r>
              <a:rPr lang="zh-CN" altLang="en-US" sz="1100">
                <a:solidFill>
                  <a:srgbClr val="231B23"/>
                </a:solidFill>
                <a:latin typeface="+mn-ea"/>
              </a:rPr>
              <a:t>包括</a:t>
            </a:r>
            <a:r>
              <a:rPr lang="en-US" altLang="zh-CN" sz="1100">
                <a:solidFill>
                  <a:srgbClr val="231B23"/>
                </a:solidFill>
                <a:latin typeface="+mn-ea"/>
              </a:rPr>
              <a:t>HashMap. </a:t>
            </a:r>
            <a:r>
              <a:rPr lang="zh-CN" altLang="en-US" sz="1100">
                <a:solidFill>
                  <a:srgbClr val="231B23"/>
                </a:solidFill>
                <a:latin typeface="+mn-ea"/>
              </a:rPr>
              <a:t>基本类型、</a:t>
            </a:r>
            <a:r>
              <a:rPr lang="en-US" altLang="zh-CN" sz="1100">
                <a:solidFill>
                  <a:srgbClr val="231B23"/>
                </a:solidFill>
                <a:latin typeface="+mn-ea"/>
              </a:rPr>
              <a:t>pojo, Executor</a:t>
            </a:r>
            <a:r>
              <a:rPr lang="zh-CN" altLang="en-US" sz="1100">
                <a:solidFill>
                  <a:srgbClr val="231B23"/>
                </a:solidFill>
                <a:latin typeface="+mn-ea"/>
              </a:rPr>
              <a:t>通过</a:t>
            </a:r>
            <a:r>
              <a:rPr lang="en-US" altLang="zh-CN" sz="1100">
                <a:solidFill>
                  <a:srgbClr val="231B23"/>
                </a:solidFill>
                <a:latin typeface="+mn-ea"/>
              </a:rPr>
              <a:t>Mapped Statement</a:t>
            </a:r>
            <a:r>
              <a:rPr lang="zh-CN" altLang="en-US" sz="1100">
                <a:solidFill>
                  <a:srgbClr val="231B23"/>
                </a:solidFill>
                <a:latin typeface="+mn-ea"/>
              </a:rPr>
              <a:t>在执行</a:t>
            </a:r>
            <a:r>
              <a:rPr lang="en-US" altLang="zh-CN" sz="1100">
                <a:solidFill>
                  <a:srgbClr val="231B23"/>
                </a:solidFill>
                <a:latin typeface="+mn-ea"/>
              </a:rPr>
              <a:t>sq|</a:t>
            </a:r>
            <a:r>
              <a:rPr lang="zh-CN" altLang="en-US" sz="1100">
                <a:solidFill>
                  <a:srgbClr val="231B23"/>
                </a:solidFill>
                <a:latin typeface="+mn-ea"/>
              </a:rPr>
              <a:t>前将输入的</a:t>
            </a:r>
            <a:r>
              <a:rPr lang="en-US" altLang="zh-CN" sz="1100">
                <a:solidFill>
                  <a:srgbClr val="231B23"/>
                </a:solidFill>
                <a:latin typeface="+mn-ea"/>
              </a:rPr>
              <a:t>java</a:t>
            </a:r>
            <a:r>
              <a:rPr lang="zh-CN" altLang="en-US" sz="1100">
                <a:solidFill>
                  <a:srgbClr val="231B23"/>
                </a:solidFill>
                <a:latin typeface="+mn-ea"/>
              </a:rPr>
              <a:t>对象映射至</a:t>
            </a:r>
            <a:r>
              <a:rPr lang="en-US" altLang="zh-CN" sz="1100">
                <a:solidFill>
                  <a:srgbClr val="231B23"/>
                </a:solidFill>
                <a:latin typeface="+mn-ea"/>
              </a:rPr>
              <a:t>sq|</a:t>
            </a:r>
            <a:r>
              <a:rPr lang="zh-CN" altLang="en-US" sz="1100">
                <a:solidFill>
                  <a:srgbClr val="231B23"/>
                </a:solidFill>
                <a:latin typeface="+mn-ea"/>
              </a:rPr>
              <a:t>中，输入参数映射就是</a:t>
            </a:r>
            <a:r>
              <a:rPr lang="en-US" altLang="zh-CN" sz="1100">
                <a:solidFill>
                  <a:srgbClr val="231B23"/>
                </a:solidFill>
                <a:latin typeface="+mn-ea"/>
              </a:rPr>
              <a:t>jdbc</a:t>
            </a:r>
            <a:r>
              <a:rPr lang="zh-CN" altLang="en-US" sz="1100">
                <a:solidFill>
                  <a:srgbClr val="231B23"/>
                </a:solidFill>
                <a:latin typeface="+mn-ea"/>
              </a:rPr>
              <a:t>编程中对</a:t>
            </a:r>
            <a:r>
              <a:rPr lang="en-US" altLang="zh-CN" sz="1100">
                <a:solidFill>
                  <a:srgbClr val="231B23"/>
                </a:solidFill>
                <a:latin typeface="+mn-ea"/>
              </a:rPr>
              <a:t>preparedStatement</a:t>
            </a:r>
            <a:r>
              <a:rPr lang="zh-CN" altLang="en-US" sz="1100">
                <a:solidFill>
                  <a:srgbClr val="231B23"/>
                </a:solidFill>
                <a:latin typeface="+mn-ea"/>
              </a:rPr>
              <a:t>设置参数</a:t>
            </a:r>
          </a:p>
        </p:txBody>
      </p:sp>
      <p:sp>
        <p:nvSpPr>
          <p:cNvPr id="4" name="箭头: 左 3">
            <a:extLst>
              <a:ext uri="{FF2B5EF4-FFF2-40B4-BE49-F238E27FC236}">
                <a16:creationId xmlns:a16="http://schemas.microsoft.com/office/drawing/2014/main" id="{080880D0-2C8E-4111-91DC-513E6A92C3BB}"/>
              </a:ext>
            </a:extLst>
          </p:cNvPr>
          <p:cNvSpPr/>
          <p:nvPr/>
        </p:nvSpPr>
        <p:spPr>
          <a:xfrm>
            <a:off x="7229358" y="4554180"/>
            <a:ext cx="3375452" cy="1255433"/>
          </a:xfrm>
          <a:prstGeom prst="leftArrow">
            <a:avLst>
              <a:gd name="adj1" fmla="val 84626"/>
              <a:gd name="adj2" fmla="val 534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a:solidFill>
                  <a:srgbClr val="FF0000"/>
                </a:solidFill>
                <a:latin typeface="+mn-ea"/>
              </a:rPr>
              <a:t>Mapped Statement</a:t>
            </a:r>
            <a:r>
              <a:rPr lang="zh-CN" altLang="en-US" sz="1100">
                <a:solidFill>
                  <a:srgbClr val="FF0000"/>
                </a:solidFill>
                <a:latin typeface="+mn-ea"/>
              </a:rPr>
              <a:t>对</a:t>
            </a:r>
            <a:r>
              <a:rPr lang="en-US" altLang="zh-CN" sz="1100">
                <a:solidFill>
                  <a:srgbClr val="FF0000"/>
                </a:solidFill>
                <a:latin typeface="+mn-ea"/>
              </a:rPr>
              <a:t>sq|</a:t>
            </a:r>
            <a:r>
              <a:rPr lang="zh-CN" altLang="en-US" sz="1100">
                <a:solidFill>
                  <a:srgbClr val="FF0000"/>
                </a:solidFill>
                <a:latin typeface="+mn-ea"/>
              </a:rPr>
              <a:t>执行输出结果进行定义</a:t>
            </a:r>
            <a:r>
              <a:rPr lang="zh-CN" altLang="en-US" sz="1100">
                <a:solidFill>
                  <a:srgbClr val="231B23"/>
                </a:solidFill>
                <a:latin typeface="+mn-ea"/>
              </a:rPr>
              <a:t>，包括</a:t>
            </a:r>
            <a:r>
              <a:rPr lang="en-US" altLang="zh-CN" sz="1100">
                <a:solidFill>
                  <a:srgbClr val="231B23"/>
                </a:solidFill>
                <a:latin typeface="+mn-ea"/>
              </a:rPr>
              <a:t>HashMap</a:t>
            </a:r>
            <a:r>
              <a:rPr lang="zh-CN" altLang="en-US" sz="1100">
                <a:solidFill>
                  <a:srgbClr val="231B23"/>
                </a:solidFill>
                <a:latin typeface="+mn-ea"/>
              </a:rPr>
              <a:t>、 基本类型、</a:t>
            </a:r>
            <a:r>
              <a:rPr lang="en-US" altLang="zh-CN" sz="1100">
                <a:solidFill>
                  <a:srgbClr val="231B23"/>
                </a:solidFill>
                <a:latin typeface="+mn-ea"/>
              </a:rPr>
              <a:t>pojo, Executor</a:t>
            </a:r>
            <a:r>
              <a:rPr lang="zh-CN" altLang="en-US" sz="1100">
                <a:solidFill>
                  <a:srgbClr val="231B23"/>
                </a:solidFill>
                <a:latin typeface="+mn-ea"/>
              </a:rPr>
              <a:t>通过</a:t>
            </a:r>
            <a:r>
              <a:rPr lang="en-US" altLang="zh-CN" sz="1100">
                <a:solidFill>
                  <a:srgbClr val="231B23"/>
                </a:solidFill>
                <a:latin typeface="+mn-ea"/>
              </a:rPr>
              <a:t>Mapped Statement</a:t>
            </a:r>
            <a:r>
              <a:rPr lang="zh-CN" altLang="en-US" sz="1100">
                <a:solidFill>
                  <a:srgbClr val="231B23"/>
                </a:solidFill>
                <a:latin typeface="+mn-ea"/>
              </a:rPr>
              <a:t>在执行</a:t>
            </a:r>
            <a:r>
              <a:rPr lang="en-US" altLang="zh-CN" sz="1100">
                <a:solidFill>
                  <a:srgbClr val="231B23"/>
                </a:solidFill>
                <a:latin typeface="+mn-ea"/>
              </a:rPr>
              <a:t>sq|</a:t>
            </a:r>
            <a:r>
              <a:rPr lang="zh-CN" altLang="en-US" sz="1100">
                <a:solidFill>
                  <a:srgbClr val="231B23"/>
                </a:solidFill>
                <a:latin typeface="+mn-ea"/>
              </a:rPr>
              <a:t>后将输出结果映射至</a:t>
            </a:r>
            <a:r>
              <a:rPr lang="en-US" altLang="zh-CN" sz="1100">
                <a:solidFill>
                  <a:srgbClr val="231B23"/>
                </a:solidFill>
                <a:latin typeface="+mn-ea"/>
              </a:rPr>
              <a:t>java</a:t>
            </a:r>
            <a:r>
              <a:rPr lang="zh-CN" altLang="en-US" sz="1100">
                <a:solidFill>
                  <a:srgbClr val="231B23"/>
                </a:solidFill>
                <a:latin typeface="+mn-ea"/>
              </a:rPr>
              <a:t>对象中，输出结果映射过程相当于</a:t>
            </a:r>
            <a:r>
              <a:rPr lang="en-US" altLang="zh-CN" sz="1100">
                <a:solidFill>
                  <a:srgbClr val="231B23"/>
                </a:solidFill>
                <a:latin typeface="+mn-ea"/>
              </a:rPr>
              <a:t>jdbc</a:t>
            </a:r>
            <a:r>
              <a:rPr lang="zh-CN" altLang="en-US" sz="1100">
                <a:solidFill>
                  <a:srgbClr val="231B23"/>
                </a:solidFill>
                <a:latin typeface="+mn-ea"/>
              </a:rPr>
              <a:t>编程中对结果的解析处理过程</a:t>
            </a:r>
            <a:endParaRPr lang="zh-CN" altLang="en-US" sz="1100">
              <a:latin typeface="+mn-ea"/>
            </a:endParaRPr>
          </a:p>
        </p:txBody>
      </p:sp>
      <p:cxnSp>
        <p:nvCxnSpPr>
          <p:cNvPr id="6" name="连接符: 肘形 5">
            <a:extLst>
              <a:ext uri="{FF2B5EF4-FFF2-40B4-BE49-F238E27FC236}">
                <a16:creationId xmlns:a16="http://schemas.microsoft.com/office/drawing/2014/main" id="{57D4CFBC-C2AC-488D-AF68-0E7CC0676530}"/>
              </a:ext>
            </a:extLst>
          </p:cNvPr>
          <p:cNvCxnSpPr/>
          <p:nvPr/>
        </p:nvCxnSpPr>
        <p:spPr>
          <a:xfrm rot="5400000" flipH="1" flipV="1">
            <a:off x="3154926" y="5702817"/>
            <a:ext cx="1003176" cy="215236"/>
          </a:xfrm>
          <a:prstGeom prst="bentConnector3">
            <a:avLst>
              <a:gd name="adj1" fmla="val -443"/>
            </a:avLst>
          </a:prstGeom>
          <a:ln w="508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3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47"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anim calcmode="lin" valueType="num">
                                      <p:cBhvr>
                                        <p:cTn id="16" dur="500" fill="hold"/>
                                        <p:tgtEl>
                                          <p:spTgt spid="11"/>
                                        </p:tgtEl>
                                        <p:attrNameLst>
                                          <p:attrName>ppt_x</p:attrName>
                                        </p:attrNameLst>
                                      </p:cBhvr>
                                      <p:tavLst>
                                        <p:tav tm="0">
                                          <p:val>
                                            <p:strVal val="#ppt_x"/>
                                          </p:val>
                                        </p:tav>
                                        <p:tav tm="100000">
                                          <p:val>
                                            <p:strVal val="#ppt_x"/>
                                          </p:val>
                                        </p:tav>
                                      </p:tavLst>
                                    </p:anim>
                                    <p:anim calcmode="lin" valueType="num">
                                      <p:cBhvr>
                                        <p:cTn id="17" dur="500" fill="hold"/>
                                        <p:tgtEl>
                                          <p:spTgt spid="11"/>
                                        </p:tgtEl>
                                        <p:attrNameLst>
                                          <p:attrName>ppt_y</p:attrName>
                                        </p:attrNameLst>
                                      </p:cBhvr>
                                      <p:tavLst>
                                        <p:tav tm="0">
                                          <p:val>
                                            <p:strVal val="#ppt_y-.1"/>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17" grpId="0" animBg="1"/>
      <p:bldP spid="18" grpId="0" animBg="1"/>
      <p:bldP spid="3"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Mybatis</a:t>
            </a:r>
            <a:r>
              <a:rPr lang="zh-CN" altLang="en-US"/>
              <a:t>映射文件</a:t>
            </a:r>
            <a:endParaRPr lang="zh-cn"/>
          </a:p>
        </p:txBody>
      </p:sp>
      <p:pic>
        <p:nvPicPr>
          <p:cNvPr id="9" name="图片 8">
            <a:extLst>
              <a:ext uri="{FF2B5EF4-FFF2-40B4-BE49-F238E27FC236}">
                <a16:creationId xmlns:a16="http://schemas.microsoft.com/office/drawing/2014/main" id="{1FEDFE0B-5692-4B4E-B970-A5A07F355294}"/>
              </a:ext>
            </a:extLst>
          </p:cNvPr>
          <p:cNvPicPr>
            <a:picLocks noChangeAspect="1"/>
          </p:cNvPicPr>
          <p:nvPr/>
        </p:nvPicPr>
        <p:blipFill>
          <a:blip r:embed="rId3"/>
          <a:stretch>
            <a:fillRect/>
          </a:stretch>
        </p:blipFill>
        <p:spPr>
          <a:xfrm>
            <a:off x="1936630" y="1387234"/>
            <a:ext cx="7273650" cy="2106080"/>
          </a:xfrm>
          <a:prstGeom prst="rect">
            <a:avLst/>
          </a:prstGeom>
        </p:spPr>
      </p:pic>
      <p:sp>
        <p:nvSpPr>
          <p:cNvPr id="6" name="矩形: 圆角 5">
            <a:extLst>
              <a:ext uri="{FF2B5EF4-FFF2-40B4-BE49-F238E27FC236}">
                <a16:creationId xmlns:a16="http://schemas.microsoft.com/office/drawing/2014/main" id="{0A034D2B-F87B-4CA5-BED0-8998C7B70175}"/>
              </a:ext>
            </a:extLst>
          </p:cNvPr>
          <p:cNvSpPr/>
          <p:nvPr/>
        </p:nvSpPr>
        <p:spPr>
          <a:xfrm>
            <a:off x="392845" y="3555458"/>
            <a:ext cx="11406310" cy="301712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chemeClr val="tx1"/>
                </a:solidFill>
                <a:latin typeface="+mn-ea"/>
              </a:rPr>
              <a:t>(</a:t>
            </a:r>
            <a:r>
              <a:rPr lang="zh-CN" altLang="en-US" sz="1400">
                <a:solidFill>
                  <a:schemeClr val="tx1"/>
                </a:solidFill>
                <a:latin typeface="+mn-ea"/>
              </a:rPr>
              <a:t>映射文件</a:t>
            </a:r>
            <a:r>
              <a:rPr lang="en-US" altLang="zh-CN" sz="1400">
                <a:solidFill>
                  <a:schemeClr val="tx1"/>
                </a:solidFill>
                <a:latin typeface="+mn-ea"/>
              </a:rPr>
              <a:t>]</a:t>
            </a:r>
          </a:p>
          <a:p>
            <a:r>
              <a:rPr lang="en-US" altLang="zh-CN" sz="1400">
                <a:solidFill>
                  <a:schemeClr val="tx1"/>
                </a:solidFill>
                <a:latin typeface="+mn-ea"/>
              </a:rPr>
              <a:t>1) </a:t>
            </a:r>
            <a:r>
              <a:rPr lang="en-US" altLang="zh-CN" sz="1400">
                <a:solidFill>
                  <a:srgbClr val="FF0000"/>
                </a:solidFill>
                <a:latin typeface="+mn-ea"/>
              </a:rPr>
              <a:t>#{} </a:t>
            </a:r>
            <a:r>
              <a:rPr lang="zh-CN" altLang="en-US" sz="1400">
                <a:solidFill>
                  <a:schemeClr val="tx1"/>
                </a:solidFill>
                <a:latin typeface="+mn-ea"/>
              </a:rPr>
              <a:t>表示一个占位符号，通过</a:t>
            </a:r>
            <a:r>
              <a:rPr lang="en-US" altLang="zh-CN" sz="1400">
                <a:solidFill>
                  <a:schemeClr val="tx1"/>
                </a:solidFill>
                <a:latin typeface="+mn-ea"/>
              </a:rPr>
              <a:t>#{}</a:t>
            </a:r>
            <a:r>
              <a:rPr lang="zh-CN" altLang="en-US" sz="1400">
                <a:solidFill>
                  <a:schemeClr val="tx1"/>
                </a:solidFill>
                <a:latin typeface="+mn-ea"/>
              </a:rPr>
              <a:t>可以实现</a:t>
            </a:r>
            <a:r>
              <a:rPr lang="en-US" altLang="zh-CN" sz="1400">
                <a:solidFill>
                  <a:schemeClr val="tx1"/>
                </a:solidFill>
                <a:latin typeface="+mn-ea"/>
              </a:rPr>
              <a:t>preparedStatement</a:t>
            </a:r>
            <a:r>
              <a:rPr lang="zh-CN" altLang="en-US" sz="1400">
                <a:solidFill>
                  <a:schemeClr val="tx1"/>
                </a:solidFill>
                <a:latin typeface="+mn-ea"/>
              </a:rPr>
              <a:t>向占位符中设置值，自动进行</a:t>
            </a:r>
            <a:r>
              <a:rPr lang="en-US" altLang="zh-CN" sz="1400">
                <a:solidFill>
                  <a:schemeClr val="tx1"/>
                </a:solidFill>
                <a:latin typeface="+mn-ea"/>
              </a:rPr>
              <a:t>java</a:t>
            </a:r>
            <a:r>
              <a:rPr lang="zh-CN" altLang="en-US" sz="1400">
                <a:solidFill>
                  <a:schemeClr val="tx1"/>
                </a:solidFill>
                <a:latin typeface="+mn-ea"/>
              </a:rPr>
              <a:t>类型和</a:t>
            </a:r>
            <a:r>
              <a:rPr lang="en-US" altLang="zh-CN" sz="1400">
                <a:solidFill>
                  <a:schemeClr val="tx1"/>
                </a:solidFill>
                <a:latin typeface="+mn-ea"/>
              </a:rPr>
              <a:t>jdbc</a:t>
            </a:r>
            <a:r>
              <a:rPr lang="zh-CN" altLang="en-US" sz="1400">
                <a:solidFill>
                  <a:schemeClr val="tx1"/>
                </a:solidFill>
                <a:latin typeface="+mn-ea"/>
              </a:rPr>
              <a:t>类型转换。</a:t>
            </a:r>
            <a:r>
              <a:rPr lang="en-US" altLang="zh-CN" sz="1400">
                <a:solidFill>
                  <a:schemeClr val="tx1"/>
                </a:solidFill>
                <a:latin typeface="+mn-ea"/>
              </a:rPr>
              <a:t>#{} </a:t>
            </a:r>
            <a:r>
              <a:rPr lang="zh-CN" altLang="en-US" sz="1400">
                <a:solidFill>
                  <a:schemeClr val="tx1"/>
                </a:solidFill>
                <a:latin typeface="+mn-ea"/>
              </a:rPr>
              <a:t>可以有效防止</a:t>
            </a:r>
            <a:r>
              <a:rPr lang="en-US" altLang="zh-CN" sz="1400">
                <a:solidFill>
                  <a:schemeClr val="tx1"/>
                </a:solidFill>
                <a:latin typeface="+mn-ea"/>
              </a:rPr>
              <a:t>sql</a:t>
            </a:r>
            <a:r>
              <a:rPr lang="zh-CN" altLang="en-US" sz="1400">
                <a:solidFill>
                  <a:schemeClr val="tx1"/>
                </a:solidFill>
                <a:latin typeface="+mn-ea"/>
              </a:rPr>
              <a:t>注入。</a:t>
            </a:r>
            <a:r>
              <a:rPr lang="en-US" altLang="zh-CN" sz="1400">
                <a:solidFill>
                  <a:schemeClr val="tx1"/>
                </a:solidFill>
                <a:latin typeface="+mn-ea"/>
              </a:rPr>
              <a:t>#{} </a:t>
            </a:r>
            <a:r>
              <a:rPr lang="zh-CN" altLang="en-US" sz="1400">
                <a:solidFill>
                  <a:schemeClr val="tx1"/>
                </a:solidFill>
                <a:latin typeface="+mn-ea"/>
              </a:rPr>
              <a:t>可以接收简单类型值或</a:t>
            </a:r>
            <a:r>
              <a:rPr lang="en-US" altLang="zh-CN" sz="1400">
                <a:solidFill>
                  <a:schemeClr val="tx1"/>
                </a:solidFill>
                <a:latin typeface="+mn-ea"/>
              </a:rPr>
              <a:t>pojo</a:t>
            </a:r>
            <a:r>
              <a:rPr lang="zh-CN" altLang="en-US" sz="1400">
                <a:solidFill>
                  <a:schemeClr val="tx1"/>
                </a:solidFill>
                <a:latin typeface="+mn-ea"/>
              </a:rPr>
              <a:t>属性值。如果</a:t>
            </a:r>
            <a:r>
              <a:rPr lang="en-US" altLang="zh-CN" sz="1400">
                <a:solidFill>
                  <a:schemeClr val="tx1"/>
                </a:solidFill>
                <a:latin typeface="+mn-ea"/>
              </a:rPr>
              <a:t>parameterType</a:t>
            </a:r>
            <a:r>
              <a:rPr lang="zh-CN" altLang="en-US" sz="1400">
                <a:solidFill>
                  <a:schemeClr val="tx1"/>
                </a:solidFill>
                <a:latin typeface="+mn-ea"/>
              </a:rPr>
              <a:t>传输单个简单类型值，</a:t>
            </a:r>
            <a:r>
              <a:rPr lang="en-US" altLang="zh-CN" sz="1400">
                <a:solidFill>
                  <a:schemeClr val="tx1"/>
                </a:solidFill>
                <a:latin typeface="+mn-ea"/>
              </a:rPr>
              <a:t>#{}</a:t>
            </a:r>
            <a:r>
              <a:rPr lang="zh-CN" altLang="en-US" sz="1400">
                <a:solidFill>
                  <a:schemeClr val="tx1"/>
                </a:solidFill>
                <a:latin typeface="+mn-ea"/>
              </a:rPr>
              <a:t>括号中可以是</a:t>
            </a:r>
            <a:r>
              <a:rPr lang="en-US" altLang="zh-CN" sz="1400">
                <a:solidFill>
                  <a:schemeClr val="tx1"/>
                </a:solidFill>
                <a:latin typeface="+mn-ea"/>
              </a:rPr>
              <a:t>value</a:t>
            </a:r>
            <a:r>
              <a:rPr lang="zh-CN" altLang="en-US" sz="1400">
                <a:solidFill>
                  <a:schemeClr val="tx1"/>
                </a:solidFill>
                <a:latin typeface="+mn-ea"/>
              </a:rPr>
              <a:t>或其它名称。</a:t>
            </a:r>
          </a:p>
          <a:p>
            <a:r>
              <a:rPr lang="en-US" altLang="zh-CN" sz="1400">
                <a:solidFill>
                  <a:schemeClr val="tx1"/>
                </a:solidFill>
                <a:latin typeface="+mn-ea"/>
              </a:rPr>
              <a:t>2)</a:t>
            </a:r>
            <a:r>
              <a:rPr lang="en-US" altLang="zh-CN" sz="1400">
                <a:solidFill>
                  <a:srgbClr val="FF0000"/>
                </a:solidFill>
                <a:latin typeface="+mn-ea"/>
              </a:rPr>
              <a:t> ${}</a:t>
            </a:r>
            <a:r>
              <a:rPr lang="zh-CN" altLang="en-US" sz="1400">
                <a:solidFill>
                  <a:schemeClr val="tx1"/>
                </a:solidFill>
                <a:latin typeface="+mn-ea"/>
              </a:rPr>
              <a:t>使表示拼接</a:t>
            </a:r>
            <a:r>
              <a:rPr lang="en-US" altLang="zh-CN" sz="1400">
                <a:solidFill>
                  <a:schemeClr val="tx1"/>
                </a:solidFill>
                <a:latin typeface="+mn-ea"/>
              </a:rPr>
              <a:t>sq|</a:t>
            </a:r>
            <a:r>
              <a:rPr lang="zh-CN" altLang="en-US" sz="1400">
                <a:solidFill>
                  <a:schemeClr val="tx1"/>
                </a:solidFill>
                <a:latin typeface="+mn-ea"/>
              </a:rPr>
              <a:t>串，通过</a:t>
            </a:r>
            <a:r>
              <a:rPr lang="en-US" altLang="zh-CN" sz="1400">
                <a:solidFill>
                  <a:schemeClr val="tx1"/>
                </a:solidFill>
                <a:latin typeface="+mn-ea"/>
              </a:rPr>
              <a:t>$ {}</a:t>
            </a:r>
            <a:r>
              <a:rPr lang="zh-CN" altLang="en-US" sz="1400">
                <a:solidFill>
                  <a:schemeClr val="tx1"/>
                </a:solidFill>
                <a:latin typeface="+mn-ea"/>
              </a:rPr>
              <a:t>可以将</a:t>
            </a:r>
            <a:r>
              <a:rPr lang="en-US" altLang="zh-CN" sz="1400">
                <a:solidFill>
                  <a:schemeClr val="tx1"/>
                </a:solidFill>
                <a:latin typeface="+mn-ea"/>
              </a:rPr>
              <a:t>parameterType</a:t>
            </a:r>
            <a:r>
              <a:rPr lang="zh-CN" altLang="en-US" sz="1400">
                <a:solidFill>
                  <a:schemeClr val="tx1"/>
                </a:solidFill>
                <a:latin typeface="+mn-ea"/>
              </a:rPr>
              <a:t>传入的内容拼接在</a:t>
            </a:r>
            <a:r>
              <a:rPr lang="en-US" altLang="zh-CN" sz="1400">
                <a:solidFill>
                  <a:schemeClr val="tx1"/>
                </a:solidFill>
                <a:latin typeface="+mn-ea"/>
              </a:rPr>
              <a:t>sqI</a:t>
            </a:r>
            <a:r>
              <a:rPr lang="zh-CN" altLang="en-US" sz="1400">
                <a:solidFill>
                  <a:schemeClr val="tx1"/>
                </a:solidFill>
                <a:latin typeface="+mn-ea"/>
              </a:rPr>
              <a:t>中且不进行</a:t>
            </a:r>
            <a:r>
              <a:rPr lang="en-US" altLang="zh-CN" sz="1400">
                <a:solidFill>
                  <a:schemeClr val="tx1"/>
                </a:solidFill>
                <a:latin typeface="+mn-ea"/>
              </a:rPr>
              <a:t>jdbc</a:t>
            </a:r>
            <a:r>
              <a:rPr lang="zh-CN" altLang="en-US" sz="1400">
                <a:solidFill>
                  <a:schemeClr val="tx1"/>
                </a:solidFill>
                <a:latin typeface="+mn-ea"/>
              </a:rPr>
              <a:t>类型转换，</a:t>
            </a:r>
            <a:r>
              <a:rPr lang="en-US" altLang="zh-CN" sz="1400">
                <a:solidFill>
                  <a:schemeClr val="tx1"/>
                </a:solidFill>
                <a:latin typeface="+mn-ea"/>
              </a:rPr>
              <a:t>${} </a:t>
            </a:r>
            <a:r>
              <a:rPr lang="zh-CN" altLang="en-US" sz="1400">
                <a:solidFill>
                  <a:schemeClr val="tx1"/>
                </a:solidFill>
                <a:latin typeface="+mn-ea"/>
              </a:rPr>
              <a:t>可以接收简单类型值或</a:t>
            </a:r>
            <a:r>
              <a:rPr lang="en-US" altLang="zh-CN" sz="1400">
                <a:solidFill>
                  <a:schemeClr val="tx1"/>
                </a:solidFill>
                <a:latin typeface="+mn-ea"/>
              </a:rPr>
              <a:t>pojo</a:t>
            </a:r>
            <a:r>
              <a:rPr lang="zh-CN" altLang="en-US" sz="1400">
                <a:solidFill>
                  <a:schemeClr val="tx1"/>
                </a:solidFill>
                <a:latin typeface="+mn-ea"/>
              </a:rPr>
              <a:t>属性值，如果</a:t>
            </a:r>
            <a:r>
              <a:rPr lang="en-US" altLang="zh-CN" sz="1400">
                <a:solidFill>
                  <a:schemeClr val="tx1"/>
                </a:solidFill>
                <a:latin typeface="+mn-ea"/>
              </a:rPr>
              <a:t>parameterType</a:t>
            </a:r>
            <a:r>
              <a:rPr lang="zh-CN" altLang="en-US" sz="1400">
                <a:solidFill>
                  <a:schemeClr val="tx1"/>
                </a:solidFill>
                <a:latin typeface="+mn-ea"/>
              </a:rPr>
              <a:t>传输单个简单类型值，</a:t>
            </a:r>
            <a:r>
              <a:rPr lang="en-US" altLang="zh-CN" sz="1400">
                <a:solidFill>
                  <a:schemeClr val="tx1"/>
                </a:solidFill>
                <a:latin typeface="+mn-ea"/>
              </a:rPr>
              <a:t>${}</a:t>
            </a:r>
            <a:r>
              <a:rPr lang="zh-CN" altLang="en-US" sz="1400">
                <a:solidFill>
                  <a:schemeClr val="tx1"/>
                </a:solidFill>
                <a:latin typeface="+mn-ea"/>
              </a:rPr>
              <a:t>括号中只能是</a:t>
            </a:r>
            <a:r>
              <a:rPr lang="en-US" altLang="zh-CN" sz="1400">
                <a:solidFill>
                  <a:schemeClr val="tx1"/>
                </a:solidFill>
                <a:latin typeface="+mn-ea"/>
              </a:rPr>
              <a:t>value</a:t>
            </a:r>
            <a:r>
              <a:rPr lang="zh-CN" altLang="en-US" sz="1400">
                <a:solidFill>
                  <a:schemeClr val="tx1"/>
                </a:solidFill>
                <a:latin typeface="+mn-ea"/>
              </a:rPr>
              <a:t>。</a:t>
            </a:r>
            <a:endParaRPr lang="en-US" altLang="zh-CN" sz="1400">
              <a:solidFill>
                <a:schemeClr val="tx1"/>
              </a:solidFill>
              <a:latin typeface="+mn-ea"/>
            </a:endParaRPr>
          </a:p>
          <a:p>
            <a:r>
              <a:rPr lang="en-US" altLang="zh-CN" sz="1400">
                <a:solidFill>
                  <a:schemeClr val="tx1"/>
                </a:solidFill>
                <a:latin typeface="+mn-ea"/>
              </a:rPr>
              <a:t>3) </a:t>
            </a:r>
            <a:r>
              <a:rPr lang="en-US" altLang="zh-CN" sz="1400">
                <a:solidFill>
                  <a:srgbClr val="FF0000"/>
                </a:solidFill>
                <a:latin typeface="+mn-ea"/>
              </a:rPr>
              <a:t>parameterType</a:t>
            </a:r>
            <a:r>
              <a:rPr lang="en-US" altLang="zh-CN" sz="1400">
                <a:solidFill>
                  <a:schemeClr val="tx1"/>
                </a:solidFill>
                <a:latin typeface="+mn-ea"/>
              </a:rPr>
              <a:t>:</a:t>
            </a:r>
            <a:r>
              <a:rPr lang="zh-CN" altLang="en-US" sz="1400">
                <a:solidFill>
                  <a:schemeClr val="tx1"/>
                </a:solidFill>
                <a:latin typeface="+mn-ea"/>
              </a:rPr>
              <a:t>指定输入参数类型，</a:t>
            </a:r>
            <a:r>
              <a:rPr lang="en-US" altLang="zh-CN" sz="1400">
                <a:solidFill>
                  <a:schemeClr val="tx1"/>
                </a:solidFill>
                <a:latin typeface="+mn-ea"/>
              </a:rPr>
              <a:t>mybatis</a:t>
            </a:r>
            <a:r>
              <a:rPr lang="zh-CN" altLang="en-US" sz="1400">
                <a:solidFill>
                  <a:schemeClr val="tx1"/>
                </a:solidFill>
                <a:latin typeface="+mn-ea"/>
              </a:rPr>
              <a:t>通过</a:t>
            </a:r>
            <a:r>
              <a:rPr lang="en-US" altLang="zh-CN" sz="1400">
                <a:solidFill>
                  <a:srgbClr val="FF0000"/>
                </a:solidFill>
                <a:latin typeface="+mn-ea"/>
              </a:rPr>
              <a:t>ognI</a:t>
            </a:r>
            <a:r>
              <a:rPr lang="en-US" altLang="zh-CN" sz="1400">
                <a:solidFill>
                  <a:schemeClr val="tx1"/>
                </a:solidFill>
                <a:latin typeface="+mn-ea"/>
              </a:rPr>
              <a:t>(</a:t>
            </a:r>
            <a:r>
              <a:rPr lang="zh-CN" altLang="en-US" sz="1400">
                <a:solidFill>
                  <a:schemeClr val="tx1"/>
                </a:solidFill>
                <a:latin typeface="+mn-ea"/>
              </a:rPr>
              <a:t>对象导航图语言（</a:t>
            </a:r>
            <a:r>
              <a:rPr lang="en-US" altLang="zh-CN" sz="1400">
                <a:solidFill>
                  <a:schemeClr val="tx1"/>
                </a:solidFill>
                <a:latin typeface="+mn-ea"/>
              </a:rPr>
              <a:t>Object Graph Navigation Language</a:t>
            </a:r>
            <a:r>
              <a:rPr lang="zh-CN" altLang="en-US" sz="1400">
                <a:solidFill>
                  <a:schemeClr val="tx1"/>
                </a:solidFill>
                <a:latin typeface="+mn-ea"/>
              </a:rPr>
              <a:t>）</a:t>
            </a:r>
            <a:r>
              <a:rPr lang="en-US" altLang="zh-CN" sz="1400">
                <a:solidFill>
                  <a:schemeClr val="tx1"/>
                </a:solidFill>
                <a:latin typeface="+mn-ea"/>
              </a:rPr>
              <a:t>)</a:t>
            </a:r>
            <a:r>
              <a:rPr lang="zh-CN" altLang="en-US" sz="1400">
                <a:solidFill>
                  <a:schemeClr val="tx1"/>
                </a:solidFill>
                <a:latin typeface="+mn-ea"/>
              </a:rPr>
              <a:t>从输 入对象中获取参数值拼接在</a:t>
            </a:r>
            <a:r>
              <a:rPr lang="en-US" altLang="zh-CN" sz="1400">
                <a:solidFill>
                  <a:schemeClr val="tx1"/>
                </a:solidFill>
                <a:latin typeface="+mn-ea"/>
              </a:rPr>
              <a:t>sq|</a:t>
            </a:r>
            <a:r>
              <a:rPr lang="zh-CN" altLang="en-US" sz="1400">
                <a:solidFill>
                  <a:schemeClr val="tx1"/>
                </a:solidFill>
                <a:latin typeface="+mn-ea"/>
              </a:rPr>
              <a:t>中。</a:t>
            </a:r>
            <a:endParaRPr lang="en-US" altLang="zh-CN" sz="1400">
              <a:solidFill>
                <a:schemeClr val="tx1"/>
              </a:solidFill>
              <a:latin typeface="+mn-ea"/>
            </a:endParaRPr>
          </a:p>
          <a:p>
            <a:r>
              <a:rPr lang="en-US" altLang="zh-CN" sz="1400">
                <a:solidFill>
                  <a:schemeClr val="tx1"/>
                </a:solidFill>
                <a:latin typeface="+mn-ea"/>
              </a:rPr>
              <a:t>4)</a:t>
            </a:r>
            <a:r>
              <a:rPr lang="en-US" altLang="zh-CN" sz="1400">
                <a:solidFill>
                  <a:srgbClr val="FF0000"/>
                </a:solidFill>
                <a:latin typeface="+mn-ea"/>
              </a:rPr>
              <a:t>resultMap</a:t>
            </a:r>
            <a:r>
              <a:rPr lang="zh-CN" altLang="en-US" sz="1400">
                <a:solidFill>
                  <a:schemeClr val="tx1"/>
                </a:solidFill>
                <a:latin typeface="+mn-ea"/>
              </a:rPr>
              <a:t>可以实现将查询结果映射为复杂类型的</a:t>
            </a:r>
            <a:r>
              <a:rPr lang="en-US" altLang="zh-CN" sz="1400">
                <a:solidFill>
                  <a:schemeClr val="tx1"/>
                </a:solidFill>
                <a:latin typeface="+mn-ea"/>
              </a:rPr>
              <a:t>pojo</a:t>
            </a:r>
            <a:r>
              <a:rPr lang="zh-CN" altLang="en-US" sz="1400">
                <a:solidFill>
                  <a:schemeClr val="tx1"/>
                </a:solidFill>
                <a:latin typeface="+mn-ea"/>
              </a:rPr>
              <a:t>，比如在查询结果映射对象中包括</a:t>
            </a:r>
            <a:r>
              <a:rPr lang="en-US" altLang="zh-CN" sz="1400">
                <a:solidFill>
                  <a:schemeClr val="tx1"/>
                </a:solidFill>
                <a:latin typeface="+mn-ea"/>
              </a:rPr>
              <a:t>pojo</a:t>
            </a:r>
            <a:r>
              <a:rPr lang="zh-CN" altLang="en-US" sz="1400">
                <a:solidFill>
                  <a:schemeClr val="tx1"/>
                </a:solidFill>
                <a:latin typeface="+mn-ea"/>
              </a:rPr>
              <a:t>和</a:t>
            </a:r>
            <a:r>
              <a:rPr lang="en-US" altLang="zh-CN" sz="1400">
                <a:solidFill>
                  <a:schemeClr val="tx1"/>
                </a:solidFill>
                <a:latin typeface="+mn-ea"/>
              </a:rPr>
              <a:t>list</a:t>
            </a:r>
            <a:r>
              <a:rPr lang="zh-CN" altLang="en-US" sz="1400">
                <a:solidFill>
                  <a:schemeClr val="tx1"/>
                </a:solidFill>
                <a:latin typeface="+mn-ea"/>
              </a:rPr>
              <a:t>实现一对一查询和一对多查询。</a:t>
            </a:r>
          </a:p>
          <a:p>
            <a:r>
              <a:rPr lang="en-US" altLang="zh-CN" sz="1400">
                <a:solidFill>
                  <a:schemeClr val="tx1"/>
                </a:solidFill>
                <a:latin typeface="+mn-ea"/>
              </a:rPr>
              <a:t>5) </a:t>
            </a:r>
            <a:r>
              <a:rPr lang="en-US" altLang="zh-CN" sz="1400">
                <a:solidFill>
                  <a:srgbClr val="FF0000"/>
                </a:solidFill>
                <a:latin typeface="+mn-ea"/>
              </a:rPr>
              <a:t>resultType</a:t>
            </a:r>
            <a:r>
              <a:rPr lang="en-US" altLang="zh-CN" sz="1400">
                <a:solidFill>
                  <a:schemeClr val="tx1"/>
                </a:solidFill>
                <a:latin typeface="+mn-ea"/>
              </a:rPr>
              <a:t>:</a:t>
            </a:r>
            <a:r>
              <a:rPr lang="zh-CN" altLang="en-US" sz="1400">
                <a:solidFill>
                  <a:schemeClr val="tx1"/>
                </a:solidFill>
                <a:latin typeface="+mn-ea"/>
              </a:rPr>
              <a:t>指定输出结果类型，</a:t>
            </a:r>
            <a:r>
              <a:rPr lang="en-US" altLang="zh-CN" sz="1400">
                <a:solidFill>
                  <a:schemeClr val="tx1"/>
                </a:solidFill>
                <a:latin typeface="+mn-ea"/>
              </a:rPr>
              <a:t>mybatis</a:t>
            </a:r>
            <a:r>
              <a:rPr lang="zh-CN" altLang="en-US" sz="1400">
                <a:solidFill>
                  <a:schemeClr val="tx1"/>
                </a:solidFill>
                <a:latin typeface="+mn-ea"/>
              </a:rPr>
              <a:t>将</a:t>
            </a:r>
            <a:r>
              <a:rPr lang="en-US" altLang="zh-CN" sz="1400">
                <a:solidFill>
                  <a:schemeClr val="tx1"/>
                </a:solidFill>
                <a:latin typeface="+mn-ea"/>
              </a:rPr>
              <a:t>sql</a:t>
            </a:r>
            <a:r>
              <a:rPr lang="zh-CN" altLang="en-US" sz="1400">
                <a:solidFill>
                  <a:schemeClr val="tx1"/>
                </a:solidFill>
                <a:latin typeface="+mn-ea"/>
              </a:rPr>
              <a:t>查询结果的一行记录数据映射为</a:t>
            </a:r>
            <a:r>
              <a:rPr lang="en-US" altLang="zh-CN" sz="1400">
                <a:solidFill>
                  <a:schemeClr val="tx1"/>
                </a:solidFill>
                <a:latin typeface="+mn-ea"/>
              </a:rPr>
              <a:t>resultType</a:t>
            </a:r>
            <a:r>
              <a:rPr lang="zh-CN" altLang="en-US" sz="1400">
                <a:solidFill>
                  <a:schemeClr val="tx1"/>
                </a:solidFill>
                <a:latin typeface="+mn-ea"/>
              </a:rPr>
              <a:t>指定类型的对象。如果有多条数据</a:t>
            </a:r>
            <a:r>
              <a:rPr lang="en-US" altLang="zh-CN" sz="1400">
                <a:solidFill>
                  <a:schemeClr val="tx1"/>
                </a:solidFill>
                <a:latin typeface="+mn-ea"/>
              </a:rPr>
              <a:t>,</a:t>
            </a:r>
            <a:r>
              <a:rPr lang="zh-CN" altLang="en-US" sz="1400">
                <a:solidFill>
                  <a:schemeClr val="tx1"/>
                </a:solidFill>
                <a:latin typeface="+mn-ea"/>
              </a:rPr>
              <a:t>则分别进行映射</a:t>
            </a:r>
            <a:r>
              <a:rPr lang="en-US" altLang="zh-CN" sz="1400">
                <a:solidFill>
                  <a:schemeClr val="tx1"/>
                </a:solidFill>
                <a:latin typeface="+mn-ea"/>
              </a:rPr>
              <a:t>,</a:t>
            </a:r>
            <a:r>
              <a:rPr lang="zh-CN" altLang="en-US" sz="1400">
                <a:solidFill>
                  <a:schemeClr val="tx1"/>
                </a:solidFill>
                <a:latin typeface="+mn-ea"/>
              </a:rPr>
              <a:t>并把对象放到容器</a:t>
            </a:r>
            <a:r>
              <a:rPr lang="en-US" altLang="zh-CN" sz="1400">
                <a:solidFill>
                  <a:schemeClr val="tx1"/>
                </a:solidFill>
                <a:latin typeface="+mn-ea"/>
              </a:rPr>
              <a:t>List</a:t>
            </a:r>
            <a:r>
              <a:rPr lang="zh-CN" altLang="en-US" sz="1400">
                <a:solidFill>
                  <a:schemeClr val="tx1"/>
                </a:solidFill>
                <a:latin typeface="+mn-ea"/>
              </a:rPr>
              <a:t>中</a:t>
            </a:r>
            <a:r>
              <a:rPr lang="en-US" altLang="zh-CN" sz="1400">
                <a:solidFill>
                  <a:schemeClr val="tx1"/>
                </a:solidFill>
                <a:latin typeface="+mn-ea"/>
              </a:rPr>
              <a:t>; resultType</a:t>
            </a:r>
            <a:r>
              <a:rPr lang="zh-CN" altLang="en-US" sz="1400">
                <a:solidFill>
                  <a:schemeClr val="tx1"/>
                </a:solidFill>
                <a:latin typeface="+mn-ea"/>
              </a:rPr>
              <a:t>可以指定将查询结果映射为</a:t>
            </a:r>
            <a:r>
              <a:rPr lang="en-US" altLang="zh-CN" sz="1400">
                <a:solidFill>
                  <a:schemeClr val="tx1"/>
                </a:solidFill>
                <a:latin typeface="+mn-ea"/>
              </a:rPr>
              <a:t>pojo</a:t>
            </a:r>
            <a:r>
              <a:rPr lang="zh-CN" altLang="en-US" sz="1400">
                <a:solidFill>
                  <a:schemeClr val="tx1"/>
                </a:solidFill>
                <a:latin typeface="+mn-ea"/>
              </a:rPr>
              <a:t>，但需要</a:t>
            </a:r>
            <a:r>
              <a:rPr lang="en-US" altLang="zh-CN" sz="1400">
                <a:solidFill>
                  <a:schemeClr val="tx1"/>
                </a:solidFill>
                <a:latin typeface="+mn-ea"/>
              </a:rPr>
              <a:t>pojo</a:t>
            </a:r>
            <a:r>
              <a:rPr lang="zh-CN" altLang="en-US" sz="1400">
                <a:solidFill>
                  <a:schemeClr val="tx1"/>
                </a:solidFill>
                <a:latin typeface="+mn-ea"/>
              </a:rPr>
              <a:t>的属性名和</a:t>
            </a:r>
            <a:r>
              <a:rPr lang="en-US" altLang="zh-CN" sz="1400">
                <a:solidFill>
                  <a:schemeClr val="tx1"/>
                </a:solidFill>
                <a:latin typeface="+mn-ea"/>
              </a:rPr>
              <a:t>sql</a:t>
            </a:r>
            <a:r>
              <a:rPr lang="zh-CN" altLang="en-US" sz="1400">
                <a:solidFill>
                  <a:schemeClr val="tx1"/>
                </a:solidFill>
                <a:latin typeface="+mn-ea"/>
              </a:rPr>
              <a:t>查询的列名一致方可映射成功。</a:t>
            </a:r>
          </a:p>
          <a:p>
            <a:r>
              <a:rPr lang="zh-CN" altLang="en-US" sz="1400">
                <a:solidFill>
                  <a:schemeClr val="tx1"/>
                </a:solidFill>
                <a:latin typeface="+mn-ea"/>
              </a:rPr>
              <a:t>如果</a:t>
            </a:r>
            <a:r>
              <a:rPr lang="en-US" altLang="zh-CN" sz="1400">
                <a:solidFill>
                  <a:schemeClr val="tx1"/>
                </a:solidFill>
                <a:latin typeface="+mn-ea"/>
              </a:rPr>
              <a:t>sql</a:t>
            </a:r>
            <a:r>
              <a:rPr lang="zh-CN" altLang="en-US" sz="1400">
                <a:solidFill>
                  <a:schemeClr val="tx1"/>
                </a:solidFill>
                <a:latin typeface="+mn-ea"/>
              </a:rPr>
              <a:t>查询字段名和</a:t>
            </a:r>
            <a:r>
              <a:rPr lang="en-US" altLang="zh-CN" sz="1400">
                <a:solidFill>
                  <a:schemeClr val="tx1"/>
                </a:solidFill>
                <a:latin typeface="+mn-ea"/>
              </a:rPr>
              <a:t>pojo</a:t>
            </a:r>
            <a:r>
              <a:rPr lang="zh-CN" altLang="en-US" sz="1400">
                <a:solidFill>
                  <a:schemeClr val="tx1"/>
                </a:solidFill>
                <a:latin typeface="+mn-ea"/>
              </a:rPr>
              <a:t>的属性名不一致，可以通过</a:t>
            </a:r>
            <a:r>
              <a:rPr lang="en-US" altLang="zh-CN" sz="1400">
                <a:solidFill>
                  <a:schemeClr val="tx1"/>
                </a:solidFill>
                <a:latin typeface="+mn-ea"/>
              </a:rPr>
              <a:t>resultMap</a:t>
            </a:r>
            <a:r>
              <a:rPr lang="zh-CN" altLang="en-US" sz="1400">
                <a:solidFill>
                  <a:schemeClr val="tx1"/>
                </a:solidFill>
                <a:latin typeface="+mn-ea"/>
              </a:rPr>
              <a:t>将字段名和属性名作一个对应关系，</a:t>
            </a:r>
            <a:r>
              <a:rPr lang="en-US" altLang="zh-CN" sz="1400">
                <a:solidFill>
                  <a:schemeClr val="tx1"/>
                </a:solidFill>
                <a:latin typeface="+mn-ea"/>
              </a:rPr>
              <a:t>resultMap</a:t>
            </a:r>
            <a:r>
              <a:rPr lang="zh-CN" altLang="en-US" sz="1400">
                <a:solidFill>
                  <a:schemeClr val="tx1"/>
                </a:solidFill>
                <a:latin typeface="+mn-ea"/>
              </a:rPr>
              <a:t>实质上还需要将查询结果映射到</a:t>
            </a:r>
            <a:r>
              <a:rPr lang="en-US" altLang="zh-CN" sz="1400">
                <a:solidFill>
                  <a:schemeClr val="tx1"/>
                </a:solidFill>
                <a:latin typeface="+mn-ea"/>
              </a:rPr>
              <a:t>pojo</a:t>
            </a:r>
            <a:r>
              <a:rPr lang="zh-CN" altLang="en-US" sz="1400">
                <a:solidFill>
                  <a:schemeClr val="tx1"/>
                </a:solidFill>
                <a:latin typeface="+mn-ea"/>
              </a:rPr>
              <a:t>对象中。</a:t>
            </a:r>
          </a:p>
        </p:txBody>
      </p:sp>
    </p:spTree>
    <p:extLst>
      <p:ext uri="{BB962C8B-B14F-4D97-AF65-F5344CB8AC3E}">
        <p14:creationId xmlns:p14="http://schemas.microsoft.com/office/powerpoint/2010/main" val="372416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Mybatis</a:t>
            </a:r>
            <a:r>
              <a:rPr lang="zh-CN" altLang="en-US"/>
              <a:t>动态代理开发</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287166" y="1383803"/>
            <a:ext cx="5714397" cy="1661238"/>
          </a:xfrm>
          <a:prstGeom prst="roundRect">
            <a:avLst>
              <a:gd name="adj" fmla="val 2442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mn-ea"/>
              </a:rPr>
              <a:t>1)</a:t>
            </a:r>
            <a:r>
              <a:rPr lang="zh-CN" altLang="en-US" sz="1600">
                <a:solidFill>
                  <a:schemeClr val="tx1"/>
                </a:solidFill>
                <a:latin typeface="+mn-ea"/>
              </a:rPr>
              <a:t>创建接口 ，</a:t>
            </a:r>
          </a:p>
          <a:p>
            <a:r>
              <a:rPr lang="zh-CN" altLang="en-US" sz="1600">
                <a:solidFill>
                  <a:schemeClr val="tx1"/>
                </a:solidFill>
                <a:latin typeface="+mn-ea"/>
              </a:rPr>
              <a:t>遵循四个原则</a:t>
            </a:r>
          </a:p>
          <a:p>
            <a:pPr lvl="1"/>
            <a:r>
              <a:rPr lang="en-US" altLang="zh-CN" sz="1600">
                <a:solidFill>
                  <a:schemeClr val="tx1"/>
                </a:solidFill>
                <a:latin typeface="+mn-ea"/>
              </a:rPr>
              <a:t>1.</a:t>
            </a:r>
            <a:r>
              <a:rPr lang="zh-CN" altLang="en-US" sz="1600">
                <a:solidFill>
                  <a:schemeClr val="tx1"/>
                </a:solidFill>
                <a:latin typeface="+mn-ea"/>
              </a:rPr>
              <a:t>接口中的方法名和映射文件中</a:t>
            </a:r>
            <a:r>
              <a:rPr lang="en-US" altLang="zh-CN" sz="1600">
                <a:solidFill>
                  <a:schemeClr val="tx1"/>
                </a:solidFill>
                <a:latin typeface="+mn-ea"/>
              </a:rPr>
              <a:t>id</a:t>
            </a:r>
            <a:r>
              <a:rPr lang="zh-CN" altLang="en-US" sz="1600">
                <a:solidFill>
                  <a:schemeClr val="tx1"/>
                </a:solidFill>
                <a:latin typeface="+mn-ea"/>
              </a:rPr>
              <a:t>名相同</a:t>
            </a:r>
          </a:p>
          <a:p>
            <a:pPr lvl="1"/>
            <a:r>
              <a:rPr lang="en-US" altLang="zh-CN" sz="1600">
                <a:solidFill>
                  <a:schemeClr val="tx1"/>
                </a:solidFill>
                <a:latin typeface="+mn-ea"/>
              </a:rPr>
              <a:t>2.</a:t>
            </a:r>
            <a:r>
              <a:rPr lang="zh-CN" altLang="en-US" sz="1600">
                <a:solidFill>
                  <a:schemeClr val="tx1"/>
                </a:solidFill>
                <a:latin typeface="+mn-ea"/>
              </a:rPr>
              <a:t>接口中传参类型与映射文件中传参类型要一致</a:t>
            </a:r>
          </a:p>
          <a:p>
            <a:pPr lvl="1"/>
            <a:r>
              <a:rPr lang="en-US" altLang="zh-CN" sz="1600">
                <a:solidFill>
                  <a:schemeClr val="tx1"/>
                </a:solidFill>
                <a:latin typeface="+mn-ea"/>
              </a:rPr>
              <a:t>3.</a:t>
            </a:r>
            <a:r>
              <a:rPr lang="zh-CN" altLang="en-US" sz="1600">
                <a:solidFill>
                  <a:schemeClr val="tx1"/>
                </a:solidFill>
                <a:latin typeface="+mn-ea"/>
              </a:rPr>
              <a:t>接口中返回值类型与映射文件中返回值类型要一致</a:t>
            </a:r>
          </a:p>
          <a:p>
            <a:pPr lvl="1"/>
            <a:r>
              <a:rPr lang="en-US" altLang="zh-CN" sz="1600">
                <a:solidFill>
                  <a:schemeClr val="tx1"/>
                </a:solidFill>
                <a:latin typeface="+mn-ea"/>
              </a:rPr>
              <a:t>4.</a:t>
            </a:r>
            <a:r>
              <a:rPr lang="zh-CN" altLang="en-US" sz="1600">
                <a:solidFill>
                  <a:schemeClr val="tx1"/>
                </a:solidFill>
                <a:latin typeface="+mn-ea"/>
              </a:rPr>
              <a:t>映射文件中命名空间与绑定接口绑定</a:t>
            </a:r>
            <a:endParaRPr lang="en-US" altLang="zh-CN" sz="1600">
              <a:solidFill>
                <a:schemeClr val="tx1"/>
              </a:solidFill>
              <a:latin typeface="+mn-ea"/>
            </a:endParaRPr>
          </a:p>
        </p:txBody>
      </p:sp>
      <p:pic>
        <p:nvPicPr>
          <p:cNvPr id="8" name="图片 7">
            <a:extLst>
              <a:ext uri="{FF2B5EF4-FFF2-40B4-BE49-F238E27FC236}">
                <a16:creationId xmlns:a16="http://schemas.microsoft.com/office/drawing/2014/main" id="{F4A03F08-6C63-40C5-A48D-F211513C1339}"/>
              </a:ext>
            </a:extLst>
          </p:cNvPr>
          <p:cNvPicPr>
            <a:picLocks noChangeAspect="1"/>
          </p:cNvPicPr>
          <p:nvPr/>
        </p:nvPicPr>
        <p:blipFill>
          <a:blip r:embed="rId3"/>
          <a:stretch>
            <a:fillRect/>
          </a:stretch>
        </p:blipFill>
        <p:spPr>
          <a:xfrm>
            <a:off x="369483" y="3812960"/>
            <a:ext cx="5820955" cy="2779846"/>
          </a:xfrm>
          <a:prstGeom prst="rect">
            <a:avLst/>
          </a:prstGeom>
        </p:spPr>
      </p:pic>
      <p:sp>
        <p:nvSpPr>
          <p:cNvPr id="9" name="矩形: 圆角 8">
            <a:extLst>
              <a:ext uri="{FF2B5EF4-FFF2-40B4-BE49-F238E27FC236}">
                <a16:creationId xmlns:a16="http://schemas.microsoft.com/office/drawing/2014/main" id="{DE624851-FAD2-4808-BDA3-B7F6E645ED1E}"/>
              </a:ext>
            </a:extLst>
          </p:cNvPr>
          <p:cNvSpPr/>
          <p:nvPr/>
        </p:nvSpPr>
        <p:spPr>
          <a:xfrm>
            <a:off x="369484" y="3162397"/>
            <a:ext cx="5572476" cy="583800"/>
          </a:xfrm>
          <a:prstGeom prst="roundRect">
            <a:avLst>
              <a:gd name="adj" fmla="val 2442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mn-ea"/>
              </a:rPr>
              <a:t>2)</a:t>
            </a:r>
            <a:r>
              <a:rPr lang="zh-CN" altLang="en-US" sz="1600">
                <a:solidFill>
                  <a:schemeClr val="tx1"/>
                </a:solidFill>
                <a:latin typeface="+mn-ea"/>
              </a:rPr>
              <a:t>创建映射文件并加载到核心配置文件</a:t>
            </a:r>
          </a:p>
        </p:txBody>
      </p:sp>
      <p:sp>
        <p:nvSpPr>
          <p:cNvPr id="10" name="矩形: 圆角 9">
            <a:extLst>
              <a:ext uri="{FF2B5EF4-FFF2-40B4-BE49-F238E27FC236}">
                <a16:creationId xmlns:a16="http://schemas.microsoft.com/office/drawing/2014/main" id="{E4045AFD-C2F9-42A6-9469-4B8E19CDE1F7}"/>
              </a:ext>
            </a:extLst>
          </p:cNvPr>
          <p:cNvSpPr/>
          <p:nvPr/>
        </p:nvSpPr>
        <p:spPr>
          <a:xfrm>
            <a:off x="6847386" y="1630622"/>
            <a:ext cx="4684512" cy="583800"/>
          </a:xfrm>
          <a:prstGeom prst="roundRect">
            <a:avLst>
              <a:gd name="adj" fmla="val 2442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mn-ea"/>
              </a:rPr>
              <a:t>3</a:t>
            </a:r>
            <a:r>
              <a:rPr lang="zh-CN" altLang="en-US" sz="1600">
                <a:solidFill>
                  <a:schemeClr val="tx1"/>
                </a:solidFill>
                <a:latin typeface="+mn-ea"/>
              </a:rPr>
              <a:t>）测试代码</a:t>
            </a:r>
          </a:p>
        </p:txBody>
      </p:sp>
      <p:pic>
        <p:nvPicPr>
          <p:cNvPr id="3" name="图片 2">
            <a:extLst>
              <a:ext uri="{FF2B5EF4-FFF2-40B4-BE49-F238E27FC236}">
                <a16:creationId xmlns:a16="http://schemas.microsoft.com/office/drawing/2014/main" id="{69EAEF55-FBFC-4D36-BDCB-547EDC2311CC}"/>
              </a:ext>
            </a:extLst>
          </p:cNvPr>
          <p:cNvPicPr>
            <a:picLocks noChangeAspect="1"/>
          </p:cNvPicPr>
          <p:nvPr/>
        </p:nvPicPr>
        <p:blipFill>
          <a:blip r:embed="rId4"/>
          <a:stretch>
            <a:fillRect/>
          </a:stretch>
        </p:blipFill>
        <p:spPr>
          <a:xfrm>
            <a:off x="6847386" y="2530049"/>
            <a:ext cx="4488569" cy="2781541"/>
          </a:xfrm>
          <a:prstGeom prst="rect">
            <a:avLst/>
          </a:prstGeom>
        </p:spPr>
      </p:pic>
      <p:sp>
        <p:nvSpPr>
          <p:cNvPr id="4" name="流程图: 资料带 3">
            <a:extLst>
              <a:ext uri="{FF2B5EF4-FFF2-40B4-BE49-F238E27FC236}">
                <a16:creationId xmlns:a16="http://schemas.microsoft.com/office/drawing/2014/main" id="{14AFE5DA-8137-4AD4-BAAD-BF31AE1D9E43}"/>
              </a:ext>
            </a:extLst>
          </p:cNvPr>
          <p:cNvSpPr/>
          <p:nvPr/>
        </p:nvSpPr>
        <p:spPr>
          <a:xfrm>
            <a:off x="6239252" y="5451283"/>
            <a:ext cx="5110445" cy="976543"/>
          </a:xfrm>
          <a:prstGeom prst="flowChartPunchedTap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i="1">
                <a:solidFill>
                  <a:srgbClr val="7030A0"/>
                </a:solidFill>
                <a:latin typeface="+mn-ea"/>
              </a:rPr>
              <a:t>程序运行期间通过反射的方式对接口创建代理类</a:t>
            </a:r>
          </a:p>
        </p:txBody>
      </p:sp>
    </p:spTree>
    <p:extLst>
      <p:ext uri="{BB962C8B-B14F-4D97-AF65-F5344CB8AC3E}">
        <p14:creationId xmlns:p14="http://schemas.microsoft.com/office/powerpoint/2010/main" val="118666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zh-CN" altLang="en-US"/>
              <a:t>项目实现</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54704" y="1793683"/>
            <a:ext cx="5475239" cy="4580877"/>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项目描述</a:t>
            </a:r>
            <a:endParaRPr lang="en-US" altLang="zh-CN">
              <a:solidFill>
                <a:schemeClr val="tx1"/>
              </a:solidFill>
              <a:latin typeface="+mn-ea"/>
            </a:endParaRPr>
          </a:p>
          <a:p>
            <a:r>
              <a:rPr lang="zh-CN" altLang="en-US">
                <a:solidFill>
                  <a:schemeClr val="tx1"/>
                </a:solidFill>
                <a:latin typeface="+mn-ea"/>
              </a:rPr>
              <a:t>使用</a:t>
            </a:r>
            <a:r>
              <a:rPr lang="en-US" altLang="zh-CN">
                <a:solidFill>
                  <a:schemeClr val="tx1"/>
                </a:solidFill>
                <a:latin typeface="+mn-ea"/>
              </a:rPr>
              <a:t>SSM</a:t>
            </a:r>
            <a:r>
              <a:rPr lang="zh-CN" altLang="en-US">
                <a:solidFill>
                  <a:schemeClr val="tx1"/>
                </a:solidFill>
                <a:latin typeface="+mn-ea"/>
              </a:rPr>
              <a:t>框架实现图书管理系统</a:t>
            </a:r>
            <a:endParaRPr lang="en-US" altLang="zh-CN">
              <a:solidFill>
                <a:schemeClr val="tx1"/>
              </a:solidFill>
              <a:latin typeface="+mn-ea"/>
            </a:endParaRPr>
          </a:p>
          <a:p>
            <a:r>
              <a:rPr lang="zh-CN" altLang="en-US">
                <a:solidFill>
                  <a:schemeClr val="tx1"/>
                </a:solidFill>
                <a:latin typeface="+mn-ea"/>
              </a:rPr>
              <a:t>用户：读者，管理员</a:t>
            </a:r>
            <a:endParaRPr lang="en-US" altLang="zh-CN">
              <a:solidFill>
                <a:schemeClr val="tx1"/>
              </a:solidFill>
              <a:latin typeface="+mn-ea"/>
            </a:endParaRPr>
          </a:p>
          <a:p>
            <a:r>
              <a:rPr lang="zh-CN" altLang="en-US">
                <a:solidFill>
                  <a:schemeClr val="tx1"/>
                </a:solidFill>
                <a:latin typeface="+mn-ea"/>
              </a:rPr>
              <a:t>读者功能：借用书籍，归还书籍，修改密码，退出登陆</a:t>
            </a:r>
            <a:endParaRPr lang="en-US" altLang="zh-CN">
              <a:solidFill>
                <a:schemeClr val="tx1"/>
              </a:solidFill>
              <a:latin typeface="+mn-ea"/>
            </a:endParaRPr>
          </a:p>
          <a:p>
            <a:r>
              <a:rPr lang="zh-CN" altLang="en-US">
                <a:solidFill>
                  <a:schemeClr val="tx1"/>
                </a:solidFill>
                <a:latin typeface="+mn-ea"/>
              </a:rPr>
              <a:t>管理员功能：添加用户，删除用户，修改用户信息，添加图书，删除图书，修改图书信息，退出登陆</a:t>
            </a:r>
          </a:p>
        </p:txBody>
      </p:sp>
      <p:pic>
        <p:nvPicPr>
          <p:cNvPr id="3" name="图片 2">
            <a:extLst>
              <a:ext uri="{FF2B5EF4-FFF2-40B4-BE49-F238E27FC236}">
                <a16:creationId xmlns:a16="http://schemas.microsoft.com/office/drawing/2014/main" id="{AD349A80-7EE8-4B16-B096-0D4008450767}"/>
              </a:ext>
            </a:extLst>
          </p:cNvPr>
          <p:cNvPicPr>
            <a:picLocks noChangeAspect="1"/>
          </p:cNvPicPr>
          <p:nvPr/>
        </p:nvPicPr>
        <p:blipFill>
          <a:blip r:embed="rId3"/>
          <a:stretch>
            <a:fillRect/>
          </a:stretch>
        </p:blipFill>
        <p:spPr>
          <a:xfrm>
            <a:off x="6251430" y="2876364"/>
            <a:ext cx="2489772" cy="3612978"/>
          </a:xfrm>
          <a:prstGeom prst="rect">
            <a:avLst/>
          </a:prstGeom>
        </p:spPr>
      </p:pic>
      <p:pic>
        <p:nvPicPr>
          <p:cNvPr id="4" name="图片 3">
            <a:extLst>
              <a:ext uri="{FF2B5EF4-FFF2-40B4-BE49-F238E27FC236}">
                <a16:creationId xmlns:a16="http://schemas.microsoft.com/office/drawing/2014/main" id="{5D5D7B22-7977-413B-B078-CD20474D6115}"/>
              </a:ext>
            </a:extLst>
          </p:cNvPr>
          <p:cNvPicPr>
            <a:picLocks noChangeAspect="1"/>
          </p:cNvPicPr>
          <p:nvPr/>
        </p:nvPicPr>
        <p:blipFill>
          <a:blip r:embed="rId4"/>
          <a:stretch>
            <a:fillRect/>
          </a:stretch>
        </p:blipFill>
        <p:spPr>
          <a:xfrm>
            <a:off x="8999677" y="2876364"/>
            <a:ext cx="2976478" cy="3728621"/>
          </a:xfrm>
          <a:prstGeom prst="rect">
            <a:avLst/>
          </a:prstGeom>
        </p:spPr>
      </p:pic>
      <p:sp>
        <p:nvSpPr>
          <p:cNvPr id="5" name="矩形: 圆角 4">
            <a:extLst>
              <a:ext uri="{FF2B5EF4-FFF2-40B4-BE49-F238E27FC236}">
                <a16:creationId xmlns:a16="http://schemas.microsoft.com/office/drawing/2014/main" id="{092CA056-0146-4E69-8798-3A0495E791E6}"/>
              </a:ext>
            </a:extLst>
          </p:cNvPr>
          <p:cNvSpPr/>
          <p:nvPr/>
        </p:nvSpPr>
        <p:spPr>
          <a:xfrm>
            <a:off x="6851399" y="1491449"/>
            <a:ext cx="3460009" cy="1207363"/>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项目目录结构</a:t>
            </a:r>
          </a:p>
        </p:txBody>
      </p:sp>
    </p:spTree>
    <p:extLst>
      <p:ext uri="{BB962C8B-B14F-4D97-AF65-F5344CB8AC3E}">
        <p14:creationId xmlns:p14="http://schemas.microsoft.com/office/powerpoint/2010/main" val="823573880"/>
      </p:ext>
    </p:extLst>
  </p:cSld>
  <p:clrMapOvr>
    <a:masterClrMapping/>
  </p:clrMapOvr>
  <p:transition>
    <p:push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a:xfrm>
            <a:off x="7400363" y="-9295"/>
            <a:ext cx="4791637" cy="583800"/>
          </a:xfrm>
        </p:spPr>
        <p:txBody>
          <a:bodyPr rtlCol="0"/>
          <a:lstStyle/>
          <a:p>
            <a:pPr rtl="0"/>
            <a:r>
              <a:rPr lang="en-US" altLang="zh-CN"/>
              <a:t>POM.XML</a:t>
            </a:r>
            <a:r>
              <a:rPr lang="zh-CN" altLang="en-US"/>
              <a:t>配置文件</a:t>
            </a:r>
            <a:endParaRPr lang="zh-cn"/>
          </a:p>
        </p:txBody>
      </p:sp>
      <p:pic>
        <p:nvPicPr>
          <p:cNvPr id="3" name="图片 2">
            <a:extLst>
              <a:ext uri="{FF2B5EF4-FFF2-40B4-BE49-F238E27FC236}">
                <a16:creationId xmlns:a16="http://schemas.microsoft.com/office/drawing/2014/main" id="{E0EF8F7B-2DBA-4594-8735-4CB5712D4B71}"/>
              </a:ext>
            </a:extLst>
          </p:cNvPr>
          <p:cNvPicPr>
            <a:picLocks noChangeAspect="1"/>
          </p:cNvPicPr>
          <p:nvPr/>
        </p:nvPicPr>
        <p:blipFill>
          <a:blip r:embed="rId3"/>
          <a:stretch>
            <a:fillRect/>
          </a:stretch>
        </p:blipFill>
        <p:spPr>
          <a:xfrm>
            <a:off x="188548" y="645901"/>
            <a:ext cx="5485306" cy="2358681"/>
          </a:xfrm>
          <a:prstGeom prst="rect">
            <a:avLst/>
          </a:prstGeom>
        </p:spPr>
      </p:pic>
      <p:pic>
        <p:nvPicPr>
          <p:cNvPr id="4" name="图片 3">
            <a:extLst>
              <a:ext uri="{FF2B5EF4-FFF2-40B4-BE49-F238E27FC236}">
                <a16:creationId xmlns:a16="http://schemas.microsoft.com/office/drawing/2014/main" id="{6754B1FC-8802-4162-925B-47E201858B92}"/>
              </a:ext>
            </a:extLst>
          </p:cNvPr>
          <p:cNvPicPr>
            <a:picLocks noChangeAspect="1"/>
          </p:cNvPicPr>
          <p:nvPr/>
        </p:nvPicPr>
        <p:blipFill>
          <a:blip r:embed="rId4"/>
          <a:stretch>
            <a:fillRect/>
          </a:stretch>
        </p:blipFill>
        <p:spPr>
          <a:xfrm>
            <a:off x="188547" y="3429000"/>
            <a:ext cx="5485307" cy="1242941"/>
          </a:xfrm>
          <a:prstGeom prst="rect">
            <a:avLst/>
          </a:prstGeom>
        </p:spPr>
      </p:pic>
      <p:pic>
        <p:nvPicPr>
          <p:cNvPr id="5" name="图片 4">
            <a:extLst>
              <a:ext uri="{FF2B5EF4-FFF2-40B4-BE49-F238E27FC236}">
                <a16:creationId xmlns:a16="http://schemas.microsoft.com/office/drawing/2014/main" id="{36FCDE99-3777-4F9B-99A1-A82B83B55E86}"/>
              </a:ext>
            </a:extLst>
          </p:cNvPr>
          <p:cNvPicPr>
            <a:picLocks noChangeAspect="1"/>
          </p:cNvPicPr>
          <p:nvPr/>
        </p:nvPicPr>
        <p:blipFill>
          <a:blip r:embed="rId5"/>
          <a:stretch>
            <a:fillRect/>
          </a:stretch>
        </p:blipFill>
        <p:spPr>
          <a:xfrm>
            <a:off x="188548" y="4836123"/>
            <a:ext cx="5485307" cy="1715558"/>
          </a:xfrm>
          <a:prstGeom prst="rect">
            <a:avLst/>
          </a:prstGeom>
        </p:spPr>
      </p:pic>
      <p:pic>
        <p:nvPicPr>
          <p:cNvPr id="6" name="图片 5">
            <a:extLst>
              <a:ext uri="{FF2B5EF4-FFF2-40B4-BE49-F238E27FC236}">
                <a16:creationId xmlns:a16="http://schemas.microsoft.com/office/drawing/2014/main" id="{1AB41F56-F3B3-40ED-9817-4D85C8E1277F}"/>
              </a:ext>
            </a:extLst>
          </p:cNvPr>
          <p:cNvPicPr>
            <a:picLocks noChangeAspect="1"/>
          </p:cNvPicPr>
          <p:nvPr/>
        </p:nvPicPr>
        <p:blipFill>
          <a:blip r:embed="rId6"/>
          <a:stretch>
            <a:fillRect/>
          </a:stretch>
        </p:blipFill>
        <p:spPr>
          <a:xfrm>
            <a:off x="6096000" y="2331083"/>
            <a:ext cx="5485308" cy="4220598"/>
          </a:xfrm>
          <a:prstGeom prst="rect">
            <a:avLst/>
          </a:prstGeom>
        </p:spPr>
      </p:pic>
      <p:sp>
        <p:nvSpPr>
          <p:cNvPr id="7" name="矩形: 圆角 6">
            <a:extLst>
              <a:ext uri="{FF2B5EF4-FFF2-40B4-BE49-F238E27FC236}">
                <a16:creationId xmlns:a16="http://schemas.microsoft.com/office/drawing/2014/main" id="{A24E24A7-4046-4461-8E45-BF27012B5D5D}"/>
              </a:ext>
            </a:extLst>
          </p:cNvPr>
          <p:cNvSpPr/>
          <p:nvPr/>
        </p:nvSpPr>
        <p:spPr>
          <a:xfrm>
            <a:off x="5920502" y="645901"/>
            <a:ext cx="5320683" cy="870012"/>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使用</a:t>
            </a:r>
            <a:r>
              <a:rPr lang="en-US" altLang="zh-CN">
                <a:solidFill>
                  <a:schemeClr val="tx1"/>
                </a:solidFill>
                <a:latin typeface="+mn-ea"/>
              </a:rPr>
              <a:t>MAVEN</a:t>
            </a:r>
            <a:r>
              <a:rPr lang="zh-CN" altLang="en-US">
                <a:solidFill>
                  <a:schemeClr val="tx1"/>
                </a:solidFill>
                <a:latin typeface="+mn-ea"/>
              </a:rPr>
              <a:t>管理</a:t>
            </a:r>
            <a:r>
              <a:rPr lang="en-US" altLang="zh-CN">
                <a:solidFill>
                  <a:schemeClr val="tx1"/>
                </a:solidFill>
                <a:latin typeface="+mn-ea"/>
              </a:rPr>
              <a:t>jar</a:t>
            </a:r>
            <a:r>
              <a:rPr lang="zh-CN" altLang="en-US">
                <a:solidFill>
                  <a:schemeClr val="tx1"/>
                </a:solidFill>
                <a:latin typeface="+mn-ea"/>
              </a:rPr>
              <a:t>包</a:t>
            </a:r>
          </a:p>
        </p:txBody>
      </p:sp>
    </p:spTree>
    <p:extLst>
      <p:ext uri="{BB962C8B-B14F-4D97-AF65-F5344CB8AC3E}">
        <p14:creationId xmlns:p14="http://schemas.microsoft.com/office/powerpoint/2010/main" val="3728819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en-US" altLang="zh-CN"/>
              <a:t>Spring.XML</a:t>
            </a:r>
            <a:r>
              <a:rPr lang="zh-CN" altLang="en-US"/>
              <a:t>配置文件</a:t>
            </a:r>
            <a:endParaRPr lang="zh-cn"/>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60A543A-7154-4503-ACCA-52B72E43501D}"/>
              </a:ext>
            </a:extLst>
          </p:cNvPr>
          <p:cNvPicPr>
            <a:picLocks noChangeAspect="1"/>
          </p:cNvPicPr>
          <p:nvPr/>
        </p:nvPicPr>
        <p:blipFill>
          <a:blip r:embed="rId3"/>
          <a:stretch>
            <a:fillRect/>
          </a:stretch>
        </p:blipFill>
        <p:spPr>
          <a:xfrm>
            <a:off x="142044" y="1496720"/>
            <a:ext cx="5223262" cy="2820394"/>
          </a:xfrm>
          <a:prstGeom prst="rect">
            <a:avLst/>
          </a:prstGeom>
        </p:spPr>
      </p:pic>
      <p:pic>
        <p:nvPicPr>
          <p:cNvPr id="4" name="图片 3">
            <a:extLst>
              <a:ext uri="{FF2B5EF4-FFF2-40B4-BE49-F238E27FC236}">
                <a16:creationId xmlns:a16="http://schemas.microsoft.com/office/drawing/2014/main" id="{5698C533-8E6D-4C48-A372-C36D69606ADF}"/>
              </a:ext>
            </a:extLst>
          </p:cNvPr>
          <p:cNvPicPr>
            <a:picLocks noChangeAspect="1"/>
          </p:cNvPicPr>
          <p:nvPr/>
        </p:nvPicPr>
        <p:blipFill>
          <a:blip r:embed="rId4"/>
          <a:stretch>
            <a:fillRect/>
          </a:stretch>
        </p:blipFill>
        <p:spPr>
          <a:xfrm>
            <a:off x="5545701" y="1986825"/>
            <a:ext cx="6465902" cy="4065082"/>
          </a:xfrm>
          <a:prstGeom prst="rect">
            <a:avLst/>
          </a:prstGeom>
        </p:spPr>
      </p:pic>
    </p:spTree>
    <p:extLst>
      <p:ext uri="{BB962C8B-B14F-4D97-AF65-F5344CB8AC3E}">
        <p14:creationId xmlns:p14="http://schemas.microsoft.com/office/powerpoint/2010/main" val="1762174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en-US" altLang="zh-CN"/>
              <a:t>SpringMVC.XML</a:t>
            </a:r>
            <a:r>
              <a:rPr lang="zh-CN" altLang="en-US"/>
              <a:t>配置文件</a:t>
            </a:r>
            <a:endParaRPr lang="zh-cn"/>
          </a:p>
        </p:txBody>
      </p:sp>
      <p:sp>
        <p:nvSpPr>
          <p:cNvPr id="8" name="矩形: 圆角 7">
            <a:extLst>
              <a:ext uri="{FF2B5EF4-FFF2-40B4-BE49-F238E27FC236}">
                <a16:creationId xmlns:a16="http://schemas.microsoft.com/office/drawing/2014/main" id="{371CE8C1-6B20-4969-A899-C5254440DC3B}"/>
              </a:ext>
            </a:extLst>
          </p:cNvPr>
          <p:cNvSpPr/>
          <p:nvPr/>
        </p:nvSpPr>
        <p:spPr>
          <a:xfrm>
            <a:off x="77649" y="681037"/>
            <a:ext cx="4791637" cy="732617"/>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latin typeface="+mn-ea"/>
              </a:rPr>
              <a:t>Mybatis.XMl</a:t>
            </a:r>
            <a:r>
              <a:rPr lang="zh-CN" altLang="en-US" sz="2400" b="1">
                <a:solidFill>
                  <a:schemeClr val="tx1"/>
                </a:solidFill>
                <a:latin typeface="+mn-ea"/>
              </a:rPr>
              <a:t>配置文件</a:t>
            </a:r>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2DFBF4FC-FA6C-4A6E-BAE2-343794085E90}"/>
              </a:ext>
            </a:extLst>
          </p:cNvPr>
          <p:cNvPicPr>
            <a:picLocks noChangeAspect="1"/>
          </p:cNvPicPr>
          <p:nvPr/>
        </p:nvPicPr>
        <p:blipFill>
          <a:blip r:embed="rId3"/>
          <a:stretch>
            <a:fillRect/>
          </a:stretch>
        </p:blipFill>
        <p:spPr>
          <a:xfrm>
            <a:off x="5192386" y="2229167"/>
            <a:ext cx="6854190" cy="3947796"/>
          </a:xfrm>
          <a:prstGeom prst="rect">
            <a:avLst/>
          </a:prstGeom>
        </p:spPr>
      </p:pic>
      <p:pic>
        <p:nvPicPr>
          <p:cNvPr id="6" name="图片 5">
            <a:extLst>
              <a:ext uri="{FF2B5EF4-FFF2-40B4-BE49-F238E27FC236}">
                <a16:creationId xmlns:a16="http://schemas.microsoft.com/office/drawing/2014/main" id="{D0A5CB3A-7F27-48D5-BA27-5B3130DA2F9D}"/>
              </a:ext>
            </a:extLst>
          </p:cNvPr>
          <p:cNvPicPr>
            <a:picLocks noChangeAspect="1"/>
          </p:cNvPicPr>
          <p:nvPr/>
        </p:nvPicPr>
        <p:blipFill>
          <a:blip r:embed="rId4"/>
          <a:stretch>
            <a:fillRect/>
          </a:stretch>
        </p:blipFill>
        <p:spPr>
          <a:xfrm>
            <a:off x="419699" y="1916063"/>
            <a:ext cx="4107536" cy="1402202"/>
          </a:xfrm>
          <a:prstGeom prst="rect">
            <a:avLst/>
          </a:prstGeom>
        </p:spPr>
      </p:pic>
      <p:sp>
        <p:nvSpPr>
          <p:cNvPr id="5" name="矩形: 圆角 4">
            <a:extLst>
              <a:ext uri="{FF2B5EF4-FFF2-40B4-BE49-F238E27FC236}">
                <a16:creationId xmlns:a16="http://schemas.microsoft.com/office/drawing/2014/main" id="{CB7B9FC7-2F2E-4BC7-92AE-A674F30834B7}"/>
              </a:ext>
            </a:extLst>
          </p:cNvPr>
          <p:cNvSpPr/>
          <p:nvPr/>
        </p:nvSpPr>
        <p:spPr>
          <a:xfrm>
            <a:off x="284822" y="3429000"/>
            <a:ext cx="4107536" cy="2858698"/>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a:solidFill>
                  <a:schemeClr val="tx1"/>
                </a:solidFill>
                <a:latin typeface="+mn-ea"/>
              </a:rPr>
              <a:t>Spring</a:t>
            </a:r>
            <a:r>
              <a:rPr lang="zh-CN" altLang="en-US" sz="1400">
                <a:solidFill>
                  <a:schemeClr val="tx1"/>
                </a:solidFill>
                <a:latin typeface="+mn-ea"/>
              </a:rPr>
              <a:t>整合</a:t>
            </a:r>
            <a:r>
              <a:rPr lang="en-US" altLang="zh-CN" sz="1400">
                <a:solidFill>
                  <a:schemeClr val="tx1"/>
                </a:solidFill>
                <a:latin typeface="+mn-ea"/>
              </a:rPr>
              <a:t>Mybatis</a:t>
            </a:r>
            <a:r>
              <a:rPr lang="zh-CN" altLang="en-US" sz="1400">
                <a:solidFill>
                  <a:schemeClr val="tx1"/>
                </a:solidFill>
                <a:latin typeface="+mn-ea"/>
              </a:rPr>
              <a:t>思路</a:t>
            </a:r>
          </a:p>
          <a:p>
            <a:r>
              <a:rPr lang="en-US" altLang="zh-CN" sz="1400">
                <a:solidFill>
                  <a:schemeClr val="tx1"/>
                </a:solidFill>
                <a:latin typeface="+mn-ea"/>
              </a:rPr>
              <a:t>1) SqlSessionFactory</a:t>
            </a:r>
            <a:r>
              <a:rPr lang="zh-CN" altLang="en-US" sz="1400">
                <a:solidFill>
                  <a:schemeClr val="tx1"/>
                </a:solidFill>
                <a:latin typeface="+mn-ea"/>
              </a:rPr>
              <a:t>对象应该放到</a:t>
            </a:r>
            <a:r>
              <a:rPr lang="en-US" altLang="zh-CN" sz="1400">
                <a:solidFill>
                  <a:schemeClr val="tx1"/>
                </a:solidFill>
                <a:latin typeface="+mn-ea"/>
              </a:rPr>
              <a:t>spring</a:t>
            </a:r>
            <a:r>
              <a:rPr lang="zh-CN" altLang="en-US" sz="1400">
                <a:solidFill>
                  <a:schemeClr val="tx1"/>
                </a:solidFill>
                <a:latin typeface="+mn-ea"/>
              </a:rPr>
              <a:t>容器中作为单例存在。</a:t>
            </a:r>
          </a:p>
          <a:p>
            <a:r>
              <a:rPr lang="en-US" altLang="zh-CN" sz="1400">
                <a:solidFill>
                  <a:schemeClr val="tx1"/>
                </a:solidFill>
                <a:latin typeface="+mn-ea"/>
              </a:rPr>
              <a:t>2)</a:t>
            </a:r>
            <a:r>
              <a:rPr lang="zh-CN" altLang="en-US" sz="1400">
                <a:solidFill>
                  <a:schemeClr val="tx1"/>
                </a:solidFill>
                <a:latin typeface="+mn-ea"/>
              </a:rPr>
              <a:t>传统</a:t>
            </a:r>
            <a:r>
              <a:rPr lang="en-US" altLang="zh-CN" sz="1400">
                <a:solidFill>
                  <a:schemeClr val="tx1"/>
                </a:solidFill>
                <a:latin typeface="+mn-ea"/>
              </a:rPr>
              <a:t>dao</a:t>
            </a:r>
            <a:r>
              <a:rPr lang="zh-CN" altLang="en-US" sz="1400">
                <a:solidFill>
                  <a:schemeClr val="tx1"/>
                </a:solidFill>
                <a:latin typeface="+mn-ea"/>
              </a:rPr>
              <a:t>的开发方式中，应该从</a:t>
            </a:r>
            <a:r>
              <a:rPr lang="en-US" altLang="zh-CN" sz="1400">
                <a:solidFill>
                  <a:schemeClr val="tx1"/>
                </a:solidFill>
                <a:latin typeface="+mn-ea"/>
              </a:rPr>
              <a:t>spring</a:t>
            </a:r>
            <a:r>
              <a:rPr lang="zh-CN" altLang="en-US" sz="1400">
                <a:solidFill>
                  <a:schemeClr val="tx1"/>
                </a:solidFill>
                <a:latin typeface="+mn-ea"/>
              </a:rPr>
              <a:t>容器中获得</a:t>
            </a:r>
            <a:r>
              <a:rPr lang="en-US" altLang="zh-CN" sz="1400">
                <a:solidFill>
                  <a:schemeClr val="tx1"/>
                </a:solidFill>
                <a:latin typeface="+mn-ea"/>
              </a:rPr>
              <a:t>sqlsession</a:t>
            </a:r>
            <a:r>
              <a:rPr lang="zh-CN" altLang="en-US" sz="1400">
                <a:solidFill>
                  <a:schemeClr val="tx1"/>
                </a:solidFill>
                <a:latin typeface="+mn-ea"/>
              </a:rPr>
              <a:t>对象。</a:t>
            </a:r>
          </a:p>
          <a:p>
            <a:r>
              <a:rPr lang="en-US" altLang="zh-CN" sz="1400">
                <a:solidFill>
                  <a:schemeClr val="tx1"/>
                </a:solidFill>
                <a:latin typeface="+mn-ea"/>
              </a:rPr>
              <a:t>3) Mapper</a:t>
            </a:r>
            <a:r>
              <a:rPr lang="zh-CN" altLang="en-US" sz="1400">
                <a:solidFill>
                  <a:schemeClr val="tx1"/>
                </a:solidFill>
                <a:latin typeface="+mn-ea"/>
              </a:rPr>
              <a:t>代理形式中，应该从</a:t>
            </a:r>
            <a:r>
              <a:rPr lang="en-US" altLang="zh-CN" sz="1400">
                <a:solidFill>
                  <a:schemeClr val="tx1"/>
                </a:solidFill>
                <a:latin typeface="+mn-ea"/>
              </a:rPr>
              <a:t>spring</a:t>
            </a:r>
            <a:r>
              <a:rPr lang="zh-CN" altLang="en-US" sz="1400">
                <a:solidFill>
                  <a:schemeClr val="tx1"/>
                </a:solidFill>
                <a:latin typeface="+mn-ea"/>
              </a:rPr>
              <a:t>容器中直接获得</a:t>
            </a:r>
            <a:r>
              <a:rPr lang="en-US" altLang="zh-CN" sz="1400">
                <a:solidFill>
                  <a:schemeClr val="tx1"/>
                </a:solidFill>
                <a:latin typeface="+mn-ea"/>
              </a:rPr>
              <a:t>mapper</a:t>
            </a:r>
            <a:r>
              <a:rPr lang="zh-CN" altLang="en-US" sz="1400">
                <a:solidFill>
                  <a:schemeClr val="tx1"/>
                </a:solidFill>
                <a:latin typeface="+mn-ea"/>
              </a:rPr>
              <a:t>的代理对象。</a:t>
            </a:r>
          </a:p>
          <a:p>
            <a:r>
              <a:rPr lang="en-US" altLang="zh-CN" sz="1400">
                <a:solidFill>
                  <a:schemeClr val="tx1"/>
                </a:solidFill>
                <a:latin typeface="+mn-ea"/>
              </a:rPr>
              <a:t>4)</a:t>
            </a:r>
            <a:r>
              <a:rPr lang="zh-CN" altLang="en-US" sz="1400">
                <a:solidFill>
                  <a:schemeClr val="tx1"/>
                </a:solidFill>
                <a:latin typeface="+mn-ea"/>
              </a:rPr>
              <a:t>数据库的连接以及数据库连接池事务管理都交给</a:t>
            </a:r>
            <a:r>
              <a:rPr lang="en-US" altLang="zh-CN" sz="1400">
                <a:solidFill>
                  <a:schemeClr val="tx1"/>
                </a:solidFill>
                <a:latin typeface="+mn-ea"/>
              </a:rPr>
              <a:t>spring</a:t>
            </a:r>
            <a:r>
              <a:rPr lang="zh-CN" altLang="en-US" sz="1400">
                <a:solidFill>
                  <a:schemeClr val="tx1"/>
                </a:solidFill>
                <a:latin typeface="+mn-ea"/>
              </a:rPr>
              <a:t>容器来完成。</a:t>
            </a:r>
          </a:p>
        </p:txBody>
      </p:sp>
    </p:spTree>
    <p:extLst>
      <p:ext uri="{BB962C8B-B14F-4D97-AF65-F5344CB8AC3E}">
        <p14:creationId xmlns:p14="http://schemas.microsoft.com/office/powerpoint/2010/main" val="396973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a:t>
            </a:r>
            <a:r>
              <a:rPr lang="zh-CN" altLang="en-US"/>
              <a:t>概述</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461639" y="1775534"/>
            <a:ext cx="5406501" cy="459902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sz="2000">
                <a:solidFill>
                  <a:schemeClr val="tx1"/>
                </a:solidFill>
                <a:latin typeface="+mn-ea"/>
              </a:rPr>
              <a:t>        Spring </a:t>
            </a:r>
            <a:r>
              <a:rPr lang="zh-CN" altLang="en-US" sz="2000">
                <a:solidFill>
                  <a:schemeClr val="tx1"/>
                </a:solidFill>
                <a:latin typeface="+mn-ea"/>
              </a:rPr>
              <a:t>是最受欢迎的企业级 </a:t>
            </a:r>
            <a:r>
              <a:rPr lang="en-US" altLang="zh-CN" sz="2000">
                <a:solidFill>
                  <a:schemeClr val="tx1"/>
                </a:solidFill>
                <a:latin typeface="+mn-ea"/>
              </a:rPr>
              <a:t>Java </a:t>
            </a:r>
            <a:r>
              <a:rPr lang="zh-CN" altLang="en-US" sz="2000">
                <a:solidFill>
                  <a:schemeClr val="tx1"/>
                </a:solidFill>
                <a:latin typeface="+mn-ea"/>
              </a:rPr>
              <a:t>应用程序开发框架，数以百万的来自世界各地的开发人员使用 </a:t>
            </a:r>
            <a:r>
              <a:rPr lang="en-US" altLang="zh-CN" sz="2000">
                <a:solidFill>
                  <a:schemeClr val="tx1"/>
                </a:solidFill>
                <a:latin typeface="+mn-ea"/>
              </a:rPr>
              <a:t>Spring </a:t>
            </a:r>
            <a:r>
              <a:rPr lang="zh-CN" altLang="en-US" sz="2000">
                <a:solidFill>
                  <a:schemeClr val="tx1"/>
                </a:solidFill>
                <a:latin typeface="+mn-ea"/>
              </a:rPr>
              <a:t>框架来创建性能好、易于测试、可重用的代码。</a:t>
            </a:r>
          </a:p>
          <a:p>
            <a:pPr marL="285750" indent="-285750">
              <a:buFont typeface="Arial" panose="020B0604020202020204" pitchFamily="34" charset="0"/>
              <a:buChar char="•"/>
            </a:pPr>
            <a:r>
              <a:rPr lang="en-US" altLang="zh-CN" sz="2000">
                <a:solidFill>
                  <a:schemeClr val="tx1"/>
                </a:solidFill>
                <a:latin typeface="+mn-ea"/>
              </a:rPr>
              <a:t>       Spring </a:t>
            </a:r>
            <a:r>
              <a:rPr lang="zh-CN" altLang="en-US" sz="2000">
                <a:solidFill>
                  <a:schemeClr val="tx1"/>
                </a:solidFill>
                <a:latin typeface="+mn-ea"/>
              </a:rPr>
              <a:t>框架是一个开源的 </a:t>
            </a:r>
            <a:r>
              <a:rPr lang="en-US" altLang="zh-CN" sz="2000">
                <a:solidFill>
                  <a:schemeClr val="tx1"/>
                </a:solidFill>
                <a:latin typeface="+mn-ea"/>
              </a:rPr>
              <a:t>Java </a:t>
            </a:r>
            <a:r>
              <a:rPr lang="zh-CN" altLang="en-US" sz="2000">
                <a:solidFill>
                  <a:schemeClr val="tx1"/>
                </a:solidFill>
                <a:latin typeface="+mn-ea"/>
              </a:rPr>
              <a:t>平台，它最初是由 </a:t>
            </a:r>
            <a:r>
              <a:rPr lang="en-US" altLang="zh-CN" sz="2000">
                <a:solidFill>
                  <a:schemeClr val="tx1"/>
                </a:solidFill>
                <a:latin typeface="+mn-ea"/>
              </a:rPr>
              <a:t>Rod Johnson </a:t>
            </a:r>
            <a:r>
              <a:rPr lang="zh-CN" altLang="en-US" sz="2000">
                <a:solidFill>
                  <a:schemeClr val="tx1"/>
                </a:solidFill>
                <a:latin typeface="+mn-ea"/>
              </a:rPr>
              <a:t>编写的，并且于 </a:t>
            </a:r>
            <a:r>
              <a:rPr lang="en-US" altLang="zh-CN" sz="2000">
                <a:solidFill>
                  <a:schemeClr val="tx1"/>
                </a:solidFill>
                <a:latin typeface="+mn-ea"/>
              </a:rPr>
              <a:t>2003 </a:t>
            </a:r>
            <a:r>
              <a:rPr lang="zh-CN" altLang="en-US" sz="2000">
                <a:solidFill>
                  <a:schemeClr val="tx1"/>
                </a:solidFill>
                <a:latin typeface="+mn-ea"/>
              </a:rPr>
              <a:t>年 </a:t>
            </a:r>
            <a:r>
              <a:rPr lang="en-US" altLang="zh-CN" sz="2000">
                <a:solidFill>
                  <a:schemeClr val="tx1"/>
                </a:solidFill>
                <a:latin typeface="+mn-ea"/>
              </a:rPr>
              <a:t>6 </a:t>
            </a:r>
            <a:r>
              <a:rPr lang="zh-CN" altLang="en-US" sz="2000">
                <a:solidFill>
                  <a:schemeClr val="tx1"/>
                </a:solidFill>
                <a:latin typeface="+mn-ea"/>
              </a:rPr>
              <a:t>月首次在 </a:t>
            </a:r>
            <a:r>
              <a:rPr lang="en-US" altLang="zh-CN" sz="2000">
                <a:solidFill>
                  <a:schemeClr val="tx1"/>
                </a:solidFill>
                <a:latin typeface="+mn-ea"/>
              </a:rPr>
              <a:t>Apache 2.0 </a:t>
            </a:r>
            <a:r>
              <a:rPr lang="zh-CN" altLang="en-US" sz="2000">
                <a:solidFill>
                  <a:schemeClr val="tx1"/>
                </a:solidFill>
                <a:latin typeface="+mn-ea"/>
              </a:rPr>
              <a:t>许可下发布。</a:t>
            </a:r>
          </a:p>
          <a:p>
            <a:pPr marL="285750" indent="-285750">
              <a:buFont typeface="Arial" panose="020B0604020202020204" pitchFamily="34" charset="0"/>
              <a:buChar char="•"/>
            </a:pPr>
            <a:r>
              <a:rPr lang="en-US" altLang="zh-CN" sz="2000">
                <a:solidFill>
                  <a:schemeClr val="tx1"/>
                </a:solidFill>
                <a:latin typeface="+mn-ea"/>
              </a:rPr>
              <a:t>        Spring </a:t>
            </a:r>
            <a:r>
              <a:rPr lang="zh-CN" altLang="en-US" sz="2000">
                <a:solidFill>
                  <a:schemeClr val="tx1"/>
                </a:solidFill>
                <a:latin typeface="+mn-ea"/>
              </a:rPr>
              <a:t>是</a:t>
            </a:r>
            <a:r>
              <a:rPr lang="zh-CN" altLang="en-US" sz="2000">
                <a:solidFill>
                  <a:schemeClr val="accent1">
                    <a:lumMod val="75000"/>
                  </a:schemeClr>
                </a:solidFill>
                <a:latin typeface="+mn-ea"/>
              </a:rPr>
              <a:t>轻量级的框架</a:t>
            </a:r>
            <a:r>
              <a:rPr lang="zh-CN" altLang="en-US" sz="2000">
                <a:solidFill>
                  <a:schemeClr val="tx1"/>
                </a:solidFill>
                <a:latin typeface="+mn-ea"/>
              </a:rPr>
              <a:t>，其基础版本只有 </a:t>
            </a:r>
            <a:r>
              <a:rPr lang="en-US" altLang="zh-CN" sz="2000">
                <a:solidFill>
                  <a:schemeClr val="tx1"/>
                </a:solidFill>
                <a:latin typeface="+mn-ea"/>
              </a:rPr>
              <a:t>2 MB </a:t>
            </a:r>
            <a:r>
              <a:rPr lang="zh-CN" altLang="en-US" sz="2000">
                <a:solidFill>
                  <a:schemeClr val="tx1"/>
                </a:solidFill>
                <a:latin typeface="+mn-ea"/>
              </a:rPr>
              <a:t>左右的大小。</a:t>
            </a:r>
          </a:p>
          <a:p>
            <a:pPr marL="285750" indent="-285750">
              <a:buFont typeface="Arial" panose="020B0604020202020204" pitchFamily="34" charset="0"/>
              <a:buChar char="•"/>
            </a:pPr>
            <a:r>
              <a:rPr lang="en-US" altLang="zh-CN" sz="2000">
                <a:solidFill>
                  <a:schemeClr val="tx1"/>
                </a:solidFill>
                <a:latin typeface="+mn-ea"/>
              </a:rPr>
              <a:t>        Spring </a:t>
            </a:r>
            <a:r>
              <a:rPr lang="zh-CN" altLang="en-US" sz="2000">
                <a:solidFill>
                  <a:schemeClr val="tx1"/>
                </a:solidFill>
                <a:latin typeface="+mn-ea"/>
              </a:rPr>
              <a:t>框架的核心特性是可以用于开发任何 </a:t>
            </a:r>
            <a:r>
              <a:rPr lang="en-US" altLang="zh-CN" sz="2000">
                <a:solidFill>
                  <a:schemeClr val="tx1"/>
                </a:solidFill>
                <a:latin typeface="+mn-ea"/>
              </a:rPr>
              <a:t>Java </a:t>
            </a:r>
            <a:r>
              <a:rPr lang="zh-CN" altLang="en-US" sz="2000">
                <a:solidFill>
                  <a:schemeClr val="tx1"/>
                </a:solidFill>
                <a:latin typeface="+mn-ea"/>
              </a:rPr>
              <a:t>应用程序，</a:t>
            </a:r>
            <a:r>
              <a:rPr lang="en-US" altLang="zh-CN" sz="2000">
                <a:solidFill>
                  <a:schemeClr val="tx1"/>
                </a:solidFill>
                <a:latin typeface="+mn-ea"/>
              </a:rPr>
              <a:t>Spring </a:t>
            </a:r>
            <a:r>
              <a:rPr lang="zh-CN" altLang="en-US" sz="2000">
                <a:solidFill>
                  <a:schemeClr val="tx1"/>
                </a:solidFill>
                <a:latin typeface="+mn-ea"/>
              </a:rPr>
              <a:t>框架通过启用基于 </a:t>
            </a:r>
            <a:r>
              <a:rPr lang="en-US" altLang="zh-CN" sz="2000">
                <a:solidFill>
                  <a:schemeClr val="tx1"/>
                </a:solidFill>
                <a:latin typeface="+mn-ea"/>
              </a:rPr>
              <a:t>POJO </a:t>
            </a:r>
            <a:r>
              <a:rPr lang="zh-CN" altLang="en-US" sz="2000">
                <a:solidFill>
                  <a:schemeClr val="tx1"/>
                </a:solidFill>
                <a:latin typeface="+mn-ea"/>
              </a:rPr>
              <a:t>编程模型来促进良好的编程实践。</a:t>
            </a:r>
          </a:p>
        </p:txBody>
      </p:sp>
      <p:sp>
        <p:nvSpPr>
          <p:cNvPr id="7" name="矩形: 圆角 6">
            <a:extLst>
              <a:ext uri="{FF2B5EF4-FFF2-40B4-BE49-F238E27FC236}">
                <a16:creationId xmlns:a16="http://schemas.microsoft.com/office/drawing/2014/main" id="{D9E9C5AA-0227-4793-951F-02102758F74A}"/>
              </a:ext>
            </a:extLst>
          </p:cNvPr>
          <p:cNvSpPr/>
          <p:nvPr/>
        </p:nvSpPr>
        <p:spPr>
          <a:xfrm>
            <a:off x="6323860" y="1775534"/>
            <a:ext cx="5406501" cy="39061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模块结构</a:t>
            </a:r>
          </a:p>
        </p:txBody>
      </p:sp>
      <p:pic>
        <p:nvPicPr>
          <p:cNvPr id="3" name="图片 2">
            <a:extLst>
              <a:ext uri="{FF2B5EF4-FFF2-40B4-BE49-F238E27FC236}">
                <a16:creationId xmlns:a16="http://schemas.microsoft.com/office/drawing/2014/main" id="{BC3F58DA-9895-4052-9CF6-7370D53AD143}"/>
              </a:ext>
            </a:extLst>
          </p:cNvPr>
          <p:cNvPicPr>
            <a:picLocks noChangeAspect="1"/>
          </p:cNvPicPr>
          <p:nvPr/>
        </p:nvPicPr>
        <p:blipFill>
          <a:blip r:embed="rId3"/>
          <a:stretch>
            <a:fillRect/>
          </a:stretch>
        </p:blipFill>
        <p:spPr>
          <a:xfrm>
            <a:off x="6493097" y="2425347"/>
            <a:ext cx="5068026" cy="3887069"/>
          </a:xfrm>
          <a:prstGeom prst="rect">
            <a:avLst/>
          </a:prstGeom>
        </p:spPr>
      </p:pic>
    </p:spTree>
    <p:extLst>
      <p:ext uri="{BB962C8B-B14F-4D97-AF65-F5344CB8AC3E}">
        <p14:creationId xmlns:p14="http://schemas.microsoft.com/office/powerpoint/2010/main" val="516932884"/>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B207E20-7F2E-4172-A600-1CAC3D3D8769}"/>
              </a:ext>
            </a:extLst>
          </p:cNvPr>
          <p:cNvPicPr>
            <a:picLocks noChangeAspect="1"/>
          </p:cNvPicPr>
          <p:nvPr/>
        </p:nvPicPr>
        <p:blipFill>
          <a:blip r:embed="rId3"/>
          <a:stretch>
            <a:fillRect/>
          </a:stretch>
        </p:blipFill>
        <p:spPr>
          <a:xfrm>
            <a:off x="183875" y="1536725"/>
            <a:ext cx="5075360" cy="1143099"/>
          </a:xfrm>
          <a:prstGeom prst="rect">
            <a:avLst/>
          </a:prstGeom>
        </p:spPr>
      </p:pic>
      <p:pic>
        <p:nvPicPr>
          <p:cNvPr id="5" name="图片 4">
            <a:extLst>
              <a:ext uri="{FF2B5EF4-FFF2-40B4-BE49-F238E27FC236}">
                <a16:creationId xmlns:a16="http://schemas.microsoft.com/office/drawing/2014/main" id="{8F0C567C-1D2C-41F9-BA15-00C8DE58215E}"/>
              </a:ext>
            </a:extLst>
          </p:cNvPr>
          <p:cNvPicPr>
            <a:picLocks noChangeAspect="1"/>
          </p:cNvPicPr>
          <p:nvPr/>
        </p:nvPicPr>
        <p:blipFill>
          <a:blip r:embed="rId4"/>
          <a:stretch>
            <a:fillRect/>
          </a:stretch>
        </p:blipFill>
        <p:spPr>
          <a:xfrm>
            <a:off x="183875" y="4169629"/>
            <a:ext cx="4511431" cy="1447925"/>
          </a:xfrm>
          <a:prstGeom prst="rect">
            <a:avLst/>
          </a:prstGeom>
        </p:spPr>
      </p:pic>
      <p:pic>
        <p:nvPicPr>
          <p:cNvPr id="6" name="图片 5">
            <a:extLst>
              <a:ext uri="{FF2B5EF4-FFF2-40B4-BE49-F238E27FC236}">
                <a16:creationId xmlns:a16="http://schemas.microsoft.com/office/drawing/2014/main" id="{70CE79A9-8175-4818-ABBB-373405095AEC}"/>
              </a:ext>
            </a:extLst>
          </p:cNvPr>
          <p:cNvPicPr>
            <a:picLocks noChangeAspect="1"/>
          </p:cNvPicPr>
          <p:nvPr/>
        </p:nvPicPr>
        <p:blipFill>
          <a:blip r:embed="rId5"/>
          <a:stretch>
            <a:fillRect/>
          </a:stretch>
        </p:blipFill>
        <p:spPr>
          <a:xfrm>
            <a:off x="6539601" y="1997956"/>
            <a:ext cx="4530854" cy="1100940"/>
          </a:xfrm>
          <a:prstGeom prst="rect">
            <a:avLst/>
          </a:prstGeom>
        </p:spPr>
      </p:pic>
      <p:pic>
        <p:nvPicPr>
          <p:cNvPr id="7" name="图片 6">
            <a:extLst>
              <a:ext uri="{FF2B5EF4-FFF2-40B4-BE49-F238E27FC236}">
                <a16:creationId xmlns:a16="http://schemas.microsoft.com/office/drawing/2014/main" id="{B9D5CC0A-DFB6-4B9E-AC39-DB01A3A96BC9}"/>
              </a:ext>
            </a:extLst>
          </p:cNvPr>
          <p:cNvPicPr>
            <a:picLocks noChangeAspect="1"/>
          </p:cNvPicPr>
          <p:nvPr/>
        </p:nvPicPr>
        <p:blipFill>
          <a:blip r:embed="rId6"/>
          <a:stretch>
            <a:fillRect/>
          </a:stretch>
        </p:blipFill>
        <p:spPr>
          <a:xfrm>
            <a:off x="7175563" y="3270392"/>
            <a:ext cx="2644369" cy="3246401"/>
          </a:xfrm>
          <a:prstGeom prst="rect">
            <a:avLst/>
          </a:prstGeom>
        </p:spPr>
      </p:pic>
      <p:sp>
        <p:nvSpPr>
          <p:cNvPr id="8" name="矩形: 圆角 7">
            <a:extLst>
              <a:ext uri="{FF2B5EF4-FFF2-40B4-BE49-F238E27FC236}">
                <a16:creationId xmlns:a16="http://schemas.microsoft.com/office/drawing/2014/main" id="{371CE8C1-6B20-4969-A899-C5254440DC3B}"/>
              </a:ext>
            </a:extLst>
          </p:cNvPr>
          <p:cNvSpPr/>
          <p:nvPr/>
        </p:nvSpPr>
        <p:spPr>
          <a:xfrm>
            <a:off x="183875" y="636434"/>
            <a:ext cx="4686052" cy="690332"/>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mn-ea"/>
              </a:rPr>
              <a:t>通过登陆功能了解项目执行流程</a:t>
            </a:r>
          </a:p>
        </p:txBody>
      </p:sp>
      <p:sp>
        <p:nvSpPr>
          <p:cNvPr id="11" name="标题 10">
            <a:extLst>
              <a:ext uri="{FF2B5EF4-FFF2-40B4-BE49-F238E27FC236}">
                <a16:creationId xmlns:a16="http://schemas.microsoft.com/office/drawing/2014/main" id="{499BC54E-8B21-418A-A703-0CD78F810034}"/>
              </a:ext>
            </a:extLst>
          </p:cNvPr>
          <p:cNvSpPr>
            <a:spLocks noGrp="1"/>
          </p:cNvSpPr>
          <p:nvPr>
            <p:ph type="title"/>
          </p:nvPr>
        </p:nvSpPr>
        <p:spPr/>
        <p:txBody>
          <a:bodyPr/>
          <a:lstStyle/>
          <a:p>
            <a:endParaRPr lang="zh-CN" altLang="en-US"/>
          </a:p>
        </p:txBody>
      </p:sp>
      <p:sp>
        <p:nvSpPr>
          <p:cNvPr id="13" name="矩形: 圆角 12">
            <a:extLst>
              <a:ext uri="{FF2B5EF4-FFF2-40B4-BE49-F238E27FC236}">
                <a16:creationId xmlns:a16="http://schemas.microsoft.com/office/drawing/2014/main" id="{BDD22D10-C63B-4A44-8BC9-8B4921B56CA9}"/>
              </a:ext>
            </a:extLst>
          </p:cNvPr>
          <p:cNvSpPr/>
          <p:nvPr/>
        </p:nvSpPr>
        <p:spPr>
          <a:xfrm>
            <a:off x="183875" y="3083834"/>
            <a:ext cx="4686052" cy="690332"/>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mn-ea"/>
              </a:rPr>
              <a:t>登陆错误提示</a:t>
            </a:r>
          </a:p>
        </p:txBody>
      </p:sp>
      <p:sp>
        <p:nvSpPr>
          <p:cNvPr id="14" name="矩形: 圆角 13">
            <a:extLst>
              <a:ext uri="{FF2B5EF4-FFF2-40B4-BE49-F238E27FC236}">
                <a16:creationId xmlns:a16="http://schemas.microsoft.com/office/drawing/2014/main" id="{68E46E59-287E-4CDC-9C98-D499857AE5DC}"/>
              </a:ext>
            </a:extLst>
          </p:cNvPr>
          <p:cNvSpPr/>
          <p:nvPr/>
        </p:nvSpPr>
        <p:spPr>
          <a:xfrm>
            <a:off x="6154722" y="636434"/>
            <a:ext cx="4686052" cy="690332"/>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solidFill>
                <a:latin typeface="+mn-ea"/>
              </a:rPr>
              <a:t>登陆成功提示</a:t>
            </a:r>
          </a:p>
        </p:txBody>
      </p:sp>
      <p:pic>
        <p:nvPicPr>
          <p:cNvPr id="12" name="图片 11">
            <a:extLst>
              <a:ext uri="{FF2B5EF4-FFF2-40B4-BE49-F238E27FC236}">
                <a16:creationId xmlns:a16="http://schemas.microsoft.com/office/drawing/2014/main" id="{F4AB02A3-2829-4D3E-92D2-8181EFABD283}"/>
              </a:ext>
            </a:extLst>
          </p:cNvPr>
          <p:cNvPicPr>
            <a:picLocks noChangeAspect="1"/>
          </p:cNvPicPr>
          <p:nvPr/>
        </p:nvPicPr>
        <p:blipFill>
          <a:blip r:embed="rId7"/>
          <a:stretch>
            <a:fillRect/>
          </a:stretch>
        </p:blipFill>
        <p:spPr>
          <a:xfrm>
            <a:off x="6885978" y="1552116"/>
            <a:ext cx="2773920" cy="274344"/>
          </a:xfrm>
          <a:prstGeom prst="rect">
            <a:avLst/>
          </a:prstGeom>
        </p:spPr>
      </p:pic>
    </p:spTree>
    <p:extLst>
      <p:ext uri="{BB962C8B-B14F-4D97-AF65-F5344CB8AC3E}">
        <p14:creationId xmlns:p14="http://schemas.microsoft.com/office/powerpoint/2010/main" val="2639945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371CE8C1-6B20-4969-A899-C5254440DC3B}"/>
              </a:ext>
            </a:extLst>
          </p:cNvPr>
          <p:cNvSpPr/>
          <p:nvPr/>
        </p:nvSpPr>
        <p:spPr>
          <a:xfrm>
            <a:off x="150921" y="281103"/>
            <a:ext cx="4791636" cy="819289"/>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mn-ea"/>
              </a:rPr>
              <a:t>登陆功能前端页面</a:t>
            </a:r>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205607D-931A-4309-9EF1-EAE56F7FA1BC}"/>
              </a:ext>
            </a:extLst>
          </p:cNvPr>
          <p:cNvPicPr>
            <a:picLocks noChangeAspect="1"/>
          </p:cNvPicPr>
          <p:nvPr/>
        </p:nvPicPr>
        <p:blipFill>
          <a:blip r:embed="rId3"/>
          <a:stretch>
            <a:fillRect/>
          </a:stretch>
        </p:blipFill>
        <p:spPr>
          <a:xfrm>
            <a:off x="5705420" y="1384915"/>
            <a:ext cx="6397803" cy="3906176"/>
          </a:xfrm>
          <a:prstGeom prst="rect">
            <a:avLst/>
          </a:prstGeom>
        </p:spPr>
      </p:pic>
      <p:pic>
        <p:nvPicPr>
          <p:cNvPr id="10" name="图片 9">
            <a:extLst>
              <a:ext uri="{FF2B5EF4-FFF2-40B4-BE49-F238E27FC236}">
                <a16:creationId xmlns:a16="http://schemas.microsoft.com/office/drawing/2014/main" id="{FA81FCD6-34FD-41EC-AA96-066AD1DE9D6F}"/>
              </a:ext>
            </a:extLst>
          </p:cNvPr>
          <p:cNvPicPr>
            <a:picLocks noChangeAspect="1"/>
          </p:cNvPicPr>
          <p:nvPr/>
        </p:nvPicPr>
        <p:blipFill>
          <a:blip r:embed="rId4"/>
          <a:stretch>
            <a:fillRect/>
          </a:stretch>
        </p:blipFill>
        <p:spPr>
          <a:xfrm>
            <a:off x="150921" y="1384915"/>
            <a:ext cx="5266320" cy="3906176"/>
          </a:xfrm>
          <a:prstGeom prst="rect">
            <a:avLst/>
          </a:prstGeom>
        </p:spPr>
      </p:pic>
      <p:sp>
        <p:nvSpPr>
          <p:cNvPr id="14" name="矩形: 圆角 13">
            <a:extLst>
              <a:ext uri="{FF2B5EF4-FFF2-40B4-BE49-F238E27FC236}">
                <a16:creationId xmlns:a16="http://schemas.microsoft.com/office/drawing/2014/main" id="{90157C66-79DF-4D00-9112-7897FE29766B}"/>
              </a:ext>
            </a:extLst>
          </p:cNvPr>
          <p:cNvSpPr/>
          <p:nvPr/>
        </p:nvSpPr>
        <p:spPr>
          <a:xfrm>
            <a:off x="6212561" y="281103"/>
            <a:ext cx="5044324" cy="819289"/>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a:solidFill>
                  <a:schemeClr val="tx1"/>
                </a:solidFill>
                <a:latin typeface="+mn-ea"/>
              </a:rPr>
              <a:t>SpringMVC</a:t>
            </a:r>
            <a:r>
              <a:rPr lang="zh-CN" altLang="en-US" sz="1600">
                <a:solidFill>
                  <a:schemeClr val="tx1"/>
                </a:solidFill>
                <a:latin typeface="+mn-ea"/>
              </a:rPr>
              <a:t>获取到请求，寻找对应的方法去进行处理</a:t>
            </a:r>
          </a:p>
        </p:txBody>
      </p:sp>
    </p:spTree>
    <p:extLst>
      <p:ext uri="{BB962C8B-B14F-4D97-AF65-F5344CB8AC3E}">
        <p14:creationId xmlns:p14="http://schemas.microsoft.com/office/powerpoint/2010/main" val="3330171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登陆功能</a:t>
            </a:r>
            <a:endParaRPr lang="zh-cn"/>
          </a:p>
        </p:txBody>
      </p:sp>
      <p:sp>
        <p:nvSpPr>
          <p:cNvPr id="8" name="矩形: 圆角 7">
            <a:extLst>
              <a:ext uri="{FF2B5EF4-FFF2-40B4-BE49-F238E27FC236}">
                <a16:creationId xmlns:a16="http://schemas.microsoft.com/office/drawing/2014/main" id="{371CE8C1-6B20-4969-A899-C5254440DC3B}"/>
              </a:ext>
            </a:extLst>
          </p:cNvPr>
          <p:cNvSpPr/>
          <p:nvPr/>
        </p:nvSpPr>
        <p:spPr>
          <a:xfrm>
            <a:off x="214174" y="608524"/>
            <a:ext cx="5788241" cy="606226"/>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控制层调用服务层方法去执行查询操作</a:t>
            </a:r>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812C566B-9ADF-4F5C-B731-E8460E097654}"/>
              </a:ext>
            </a:extLst>
          </p:cNvPr>
          <p:cNvPicPr>
            <a:picLocks noChangeAspect="1"/>
          </p:cNvPicPr>
          <p:nvPr/>
        </p:nvPicPr>
        <p:blipFill>
          <a:blip r:embed="rId3"/>
          <a:stretch>
            <a:fillRect/>
          </a:stretch>
        </p:blipFill>
        <p:spPr>
          <a:xfrm>
            <a:off x="214174" y="3578193"/>
            <a:ext cx="4038950" cy="2057578"/>
          </a:xfrm>
          <a:prstGeom prst="rect">
            <a:avLst/>
          </a:prstGeom>
        </p:spPr>
      </p:pic>
      <p:pic>
        <p:nvPicPr>
          <p:cNvPr id="6" name="图片 5">
            <a:extLst>
              <a:ext uri="{FF2B5EF4-FFF2-40B4-BE49-F238E27FC236}">
                <a16:creationId xmlns:a16="http://schemas.microsoft.com/office/drawing/2014/main" id="{7D5611F8-6F9B-40C6-A027-0E68C0ABA794}"/>
              </a:ext>
            </a:extLst>
          </p:cNvPr>
          <p:cNvPicPr>
            <a:picLocks noChangeAspect="1"/>
          </p:cNvPicPr>
          <p:nvPr/>
        </p:nvPicPr>
        <p:blipFill>
          <a:blip r:embed="rId4"/>
          <a:stretch>
            <a:fillRect/>
          </a:stretch>
        </p:blipFill>
        <p:spPr>
          <a:xfrm>
            <a:off x="214174" y="2718339"/>
            <a:ext cx="2621507" cy="655377"/>
          </a:xfrm>
          <a:prstGeom prst="rect">
            <a:avLst/>
          </a:prstGeom>
        </p:spPr>
      </p:pic>
      <p:pic>
        <p:nvPicPr>
          <p:cNvPr id="7" name="图片 6">
            <a:extLst>
              <a:ext uri="{FF2B5EF4-FFF2-40B4-BE49-F238E27FC236}">
                <a16:creationId xmlns:a16="http://schemas.microsoft.com/office/drawing/2014/main" id="{E0B587C3-10D4-4D90-B231-C795E59C2DB1}"/>
              </a:ext>
            </a:extLst>
          </p:cNvPr>
          <p:cNvPicPr>
            <a:picLocks noChangeAspect="1"/>
          </p:cNvPicPr>
          <p:nvPr/>
        </p:nvPicPr>
        <p:blipFill>
          <a:blip r:embed="rId5"/>
          <a:stretch>
            <a:fillRect/>
          </a:stretch>
        </p:blipFill>
        <p:spPr>
          <a:xfrm>
            <a:off x="7705199" y="3046027"/>
            <a:ext cx="2903472" cy="655377"/>
          </a:xfrm>
          <a:prstGeom prst="rect">
            <a:avLst/>
          </a:prstGeom>
        </p:spPr>
      </p:pic>
      <p:pic>
        <p:nvPicPr>
          <p:cNvPr id="9" name="图片 8">
            <a:extLst>
              <a:ext uri="{FF2B5EF4-FFF2-40B4-BE49-F238E27FC236}">
                <a16:creationId xmlns:a16="http://schemas.microsoft.com/office/drawing/2014/main" id="{9C21A4DC-2870-490B-85BF-CF2C47B44436}"/>
              </a:ext>
            </a:extLst>
          </p:cNvPr>
          <p:cNvPicPr>
            <a:picLocks noChangeAspect="1"/>
          </p:cNvPicPr>
          <p:nvPr/>
        </p:nvPicPr>
        <p:blipFill>
          <a:blip r:embed="rId6"/>
          <a:stretch>
            <a:fillRect/>
          </a:stretch>
        </p:blipFill>
        <p:spPr>
          <a:xfrm>
            <a:off x="6442203" y="4019366"/>
            <a:ext cx="5608806" cy="1417443"/>
          </a:xfrm>
          <a:prstGeom prst="rect">
            <a:avLst/>
          </a:prstGeom>
        </p:spPr>
      </p:pic>
      <p:pic>
        <p:nvPicPr>
          <p:cNvPr id="10" name="图片 9">
            <a:extLst>
              <a:ext uri="{FF2B5EF4-FFF2-40B4-BE49-F238E27FC236}">
                <a16:creationId xmlns:a16="http://schemas.microsoft.com/office/drawing/2014/main" id="{6DCB5575-9356-456A-A0AD-927064814A0A}"/>
              </a:ext>
            </a:extLst>
          </p:cNvPr>
          <p:cNvPicPr>
            <a:picLocks noChangeAspect="1"/>
          </p:cNvPicPr>
          <p:nvPr/>
        </p:nvPicPr>
        <p:blipFill>
          <a:blip r:embed="rId7"/>
          <a:stretch>
            <a:fillRect/>
          </a:stretch>
        </p:blipFill>
        <p:spPr>
          <a:xfrm>
            <a:off x="214174" y="1337621"/>
            <a:ext cx="5547419" cy="300921"/>
          </a:xfrm>
          <a:prstGeom prst="rect">
            <a:avLst/>
          </a:prstGeom>
        </p:spPr>
      </p:pic>
      <p:sp>
        <p:nvSpPr>
          <p:cNvPr id="12" name="矩形: 圆角 11">
            <a:extLst>
              <a:ext uri="{FF2B5EF4-FFF2-40B4-BE49-F238E27FC236}">
                <a16:creationId xmlns:a16="http://schemas.microsoft.com/office/drawing/2014/main" id="{19AA6D16-C9F5-47C8-B792-66E2F2272363}"/>
              </a:ext>
            </a:extLst>
          </p:cNvPr>
          <p:cNvSpPr/>
          <p:nvPr/>
        </p:nvSpPr>
        <p:spPr>
          <a:xfrm>
            <a:off x="214174" y="1907636"/>
            <a:ext cx="5788241" cy="606226"/>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服务层提供服务，并调用数据层的方法，获取数据</a:t>
            </a:r>
          </a:p>
        </p:txBody>
      </p:sp>
      <p:sp>
        <p:nvSpPr>
          <p:cNvPr id="13" name="矩形: 圆角 12">
            <a:extLst>
              <a:ext uri="{FF2B5EF4-FFF2-40B4-BE49-F238E27FC236}">
                <a16:creationId xmlns:a16="http://schemas.microsoft.com/office/drawing/2014/main" id="{CCB04E26-E098-4A36-A86B-0C4C63458F97}"/>
              </a:ext>
            </a:extLst>
          </p:cNvPr>
          <p:cNvSpPr/>
          <p:nvPr/>
        </p:nvSpPr>
        <p:spPr>
          <a:xfrm>
            <a:off x="6189585" y="1909117"/>
            <a:ext cx="5788241" cy="606226"/>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mn-ea"/>
              </a:rPr>
              <a:t>数据层与数据库进行交互，将查询到的数据提交给服务层</a:t>
            </a:r>
          </a:p>
        </p:txBody>
      </p:sp>
    </p:spTree>
    <p:extLst>
      <p:ext uri="{BB962C8B-B14F-4D97-AF65-F5344CB8AC3E}">
        <p14:creationId xmlns:p14="http://schemas.microsoft.com/office/powerpoint/2010/main" val="3194732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登陆功能</a:t>
            </a:r>
            <a:endParaRPr lang="zh-cn"/>
          </a:p>
        </p:txBody>
      </p:sp>
      <p:sp>
        <p:nvSpPr>
          <p:cNvPr id="8" name="矩形: 圆角 7">
            <a:extLst>
              <a:ext uri="{FF2B5EF4-FFF2-40B4-BE49-F238E27FC236}">
                <a16:creationId xmlns:a16="http://schemas.microsoft.com/office/drawing/2014/main" id="{371CE8C1-6B20-4969-A899-C5254440DC3B}"/>
              </a:ext>
            </a:extLst>
          </p:cNvPr>
          <p:cNvSpPr/>
          <p:nvPr/>
        </p:nvSpPr>
        <p:spPr>
          <a:xfrm>
            <a:off x="322554" y="910365"/>
            <a:ext cx="3946456" cy="525073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solidFill>
                  <a:schemeClr val="tx1"/>
                </a:solidFill>
                <a:latin typeface="+mn-ea"/>
              </a:rPr>
              <a:t>       控制层得到服务层返回的结果后，将处理后的数据封装进模型中，转发到其他页面。</a:t>
            </a:r>
            <a:endParaRPr lang="en-US" altLang="zh-CN" sz="2800">
              <a:solidFill>
                <a:schemeClr val="tx1"/>
              </a:solidFill>
              <a:latin typeface="+mn-ea"/>
            </a:endParaRPr>
          </a:p>
          <a:p>
            <a:r>
              <a:rPr lang="zh-CN" altLang="en-US" sz="2800">
                <a:solidFill>
                  <a:schemeClr val="tx1"/>
                </a:solidFill>
                <a:latin typeface="+mn-ea"/>
              </a:rPr>
              <a:t>至此登陆功能完成。</a:t>
            </a:r>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88F2011F-56D0-4273-BCFD-B47E92863592}"/>
              </a:ext>
            </a:extLst>
          </p:cNvPr>
          <p:cNvPicPr>
            <a:picLocks noChangeAspect="1"/>
          </p:cNvPicPr>
          <p:nvPr/>
        </p:nvPicPr>
        <p:blipFill>
          <a:blip r:embed="rId3"/>
          <a:stretch>
            <a:fillRect/>
          </a:stretch>
        </p:blipFill>
        <p:spPr>
          <a:xfrm>
            <a:off x="4483184" y="1803927"/>
            <a:ext cx="7386262" cy="4514983"/>
          </a:xfrm>
          <a:prstGeom prst="rect">
            <a:avLst/>
          </a:prstGeom>
        </p:spPr>
      </p:pic>
    </p:spTree>
    <p:extLst>
      <p:ext uri="{BB962C8B-B14F-4D97-AF65-F5344CB8AC3E}">
        <p14:creationId xmlns:p14="http://schemas.microsoft.com/office/powerpoint/2010/main" val="2593917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借用书籍和归还书籍结果展示</a:t>
            </a:r>
            <a:endParaRPr lang="zh-cn"/>
          </a:p>
        </p:txBody>
      </p:sp>
      <p:sp>
        <p:nvSpPr>
          <p:cNvPr id="8" name="矩形: 圆角 7">
            <a:extLst>
              <a:ext uri="{FF2B5EF4-FFF2-40B4-BE49-F238E27FC236}">
                <a16:creationId xmlns:a16="http://schemas.microsoft.com/office/drawing/2014/main" id="{371CE8C1-6B20-4969-A899-C5254440DC3B}"/>
              </a:ext>
            </a:extLst>
          </p:cNvPr>
          <p:cNvSpPr/>
          <p:nvPr/>
        </p:nvSpPr>
        <p:spPr>
          <a:xfrm>
            <a:off x="142043" y="923372"/>
            <a:ext cx="5430884" cy="44182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当前持有书籍</a:t>
            </a:r>
          </a:p>
        </p:txBody>
      </p:sp>
      <p:pic>
        <p:nvPicPr>
          <p:cNvPr id="3" name="图片 2">
            <a:extLst>
              <a:ext uri="{FF2B5EF4-FFF2-40B4-BE49-F238E27FC236}">
                <a16:creationId xmlns:a16="http://schemas.microsoft.com/office/drawing/2014/main" id="{D3CE820B-2E7D-4EA9-8279-2C7F82516A8D}"/>
              </a:ext>
            </a:extLst>
          </p:cNvPr>
          <p:cNvPicPr>
            <a:picLocks noChangeAspect="1"/>
          </p:cNvPicPr>
          <p:nvPr/>
        </p:nvPicPr>
        <p:blipFill>
          <a:blip r:embed="rId3"/>
          <a:stretch>
            <a:fillRect/>
          </a:stretch>
        </p:blipFill>
        <p:spPr>
          <a:xfrm>
            <a:off x="265276" y="2727904"/>
            <a:ext cx="1679642" cy="3116850"/>
          </a:xfrm>
          <a:prstGeom prst="rect">
            <a:avLst/>
          </a:prstGeom>
        </p:spPr>
      </p:pic>
      <p:pic>
        <p:nvPicPr>
          <p:cNvPr id="4" name="图片 3">
            <a:extLst>
              <a:ext uri="{FF2B5EF4-FFF2-40B4-BE49-F238E27FC236}">
                <a16:creationId xmlns:a16="http://schemas.microsoft.com/office/drawing/2014/main" id="{F8E0F3E6-0C47-4B6A-BEFB-3AF3E80F1A44}"/>
              </a:ext>
            </a:extLst>
          </p:cNvPr>
          <p:cNvPicPr>
            <a:picLocks noChangeAspect="1"/>
          </p:cNvPicPr>
          <p:nvPr/>
        </p:nvPicPr>
        <p:blipFill>
          <a:blip r:embed="rId4"/>
          <a:stretch>
            <a:fillRect/>
          </a:stretch>
        </p:blipFill>
        <p:spPr>
          <a:xfrm>
            <a:off x="2482146" y="2726649"/>
            <a:ext cx="2072303" cy="3248695"/>
          </a:xfrm>
          <a:prstGeom prst="rect">
            <a:avLst/>
          </a:prstGeom>
        </p:spPr>
      </p:pic>
      <p:pic>
        <p:nvPicPr>
          <p:cNvPr id="5" name="图片 4">
            <a:extLst>
              <a:ext uri="{FF2B5EF4-FFF2-40B4-BE49-F238E27FC236}">
                <a16:creationId xmlns:a16="http://schemas.microsoft.com/office/drawing/2014/main" id="{B692AC5A-1297-4168-991C-9B0A095142C4}"/>
              </a:ext>
            </a:extLst>
          </p:cNvPr>
          <p:cNvPicPr>
            <a:picLocks noChangeAspect="1"/>
          </p:cNvPicPr>
          <p:nvPr/>
        </p:nvPicPr>
        <p:blipFill>
          <a:blip r:embed="rId5"/>
          <a:stretch>
            <a:fillRect/>
          </a:stretch>
        </p:blipFill>
        <p:spPr>
          <a:xfrm>
            <a:off x="7369219" y="3429000"/>
            <a:ext cx="2478319" cy="3082949"/>
          </a:xfrm>
          <a:prstGeom prst="rect">
            <a:avLst/>
          </a:prstGeom>
        </p:spPr>
      </p:pic>
      <p:pic>
        <p:nvPicPr>
          <p:cNvPr id="7" name="图片 6">
            <a:extLst>
              <a:ext uri="{FF2B5EF4-FFF2-40B4-BE49-F238E27FC236}">
                <a16:creationId xmlns:a16="http://schemas.microsoft.com/office/drawing/2014/main" id="{363D1BDF-E6CB-4FA4-AB49-4D570204A834}"/>
              </a:ext>
            </a:extLst>
          </p:cNvPr>
          <p:cNvPicPr>
            <a:picLocks noChangeAspect="1"/>
          </p:cNvPicPr>
          <p:nvPr/>
        </p:nvPicPr>
        <p:blipFill>
          <a:blip r:embed="rId6"/>
          <a:stretch>
            <a:fillRect/>
          </a:stretch>
        </p:blipFill>
        <p:spPr>
          <a:xfrm>
            <a:off x="264151" y="2114432"/>
            <a:ext cx="4237087" cy="457240"/>
          </a:xfrm>
          <a:prstGeom prst="rect">
            <a:avLst/>
          </a:prstGeom>
        </p:spPr>
      </p:pic>
      <p:pic>
        <p:nvPicPr>
          <p:cNvPr id="9" name="图片 8">
            <a:extLst>
              <a:ext uri="{FF2B5EF4-FFF2-40B4-BE49-F238E27FC236}">
                <a16:creationId xmlns:a16="http://schemas.microsoft.com/office/drawing/2014/main" id="{F3D301F7-95C3-4160-9C13-D31F9D5DEC4D}"/>
              </a:ext>
            </a:extLst>
          </p:cNvPr>
          <p:cNvPicPr>
            <a:picLocks noChangeAspect="1"/>
          </p:cNvPicPr>
          <p:nvPr/>
        </p:nvPicPr>
        <p:blipFill>
          <a:blip r:embed="rId7"/>
          <a:stretch>
            <a:fillRect/>
          </a:stretch>
        </p:blipFill>
        <p:spPr>
          <a:xfrm>
            <a:off x="6174590" y="2066396"/>
            <a:ext cx="3444538" cy="609653"/>
          </a:xfrm>
          <a:prstGeom prst="rect">
            <a:avLst/>
          </a:prstGeom>
        </p:spPr>
      </p:pic>
      <p:pic>
        <p:nvPicPr>
          <p:cNvPr id="10" name="图片 9">
            <a:extLst>
              <a:ext uri="{FF2B5EF4-FFF2-40B4-BE49-F238E27FC236}">
                <a16:creationId xmlns:a16="http://schemas.microsoft.com/office/drawing/2014/main" id="{14544271-FE12-4940-9A61-94DFF74BFB28}"/>
              </a:ext>
            </a:extLst>
          </p:cNvPr>
          <p:cNvPicPr>
            <a:picLocks noChangeAspect="1"/>
          </p:cNvPicPr>
          <p:nvPr/>
        </p:nvPicPr>
        <p:blipFill>
          <a:blip r:embed="rId8"/>
          <a:stretch>
            <a:fillRect/>
          </a:stretch>
        </p:blipFill>
        <p:spPr>
          <a:xfrm>
            <a:off x="6174590" y="2919216"/>
            <a:ext cx="4313294" cy="304826"/>
          </a:xfrm>
          <a:prstGeom prst="rect">
            <a:avLst/>
          </a:prstGeom>
        </p:spPr>
      </p:pic>
      <p:pic>
        <p:nvPicPr>
          <p:cNvPr id="11" name="图片 10">
            <a:extLst>
              <a:ext uri="{FF2B5EF4-FFF2-40B4-BE49-F238E27FC236}">
                <a16:creationId xmlns:a16="http://schemas.microsoft.com/office/drawing/2014/main" id="{896889D3-3778-4C33-88E0-9249DD03DCE0}"/>
              </a:ext>
            </a:extLst>
          </p:cNvPr>
          <p:cNvPicPr>
            <a:picLocks noChangeAspect="1"/>
          </p:cNvPicPr>
          <p:nvPr/>
        </p:nvPicPr>
        <p:blipFill>
          <a:blip r:embed="rId9"/>
          <a:stretch>
            <a:fillRect/>
          </a:stretch>
        </p:blipFill>
        <p:spPr>
          <a:xfrm>
            <a:off x="295605" y="1549700"/>
            <a:ext cx="3010161" cy="464860"/>
          </a:xfrm>
          <a:prstGeom prst="rect">
            <a:avLst/>
          </a:prstGeom>
        </p:spPr>
      </p:pic>
      <p:sp>
        <p:nvSpPr>
          <p:cNvPr id="13" name="矩形: 圆角 12">
            <a:extLst>
              <a:ext uri="{FF2B5EF4-FFF2-40B4-BE49-F238E27FC236}">
                <a16:creationId xmlns:a16="http://schemas.microsoft.com/office/drawing/2014/main" id="{46F85C1D-5FE5-45C5-9A3F-9DD688274254}"/>
              </a:ext>
            </a:extLst>
          </p:cNvPr>
          <p:cNvSpPr/>
          <p:nvPr/>
        </p:nvSpPr>
        <p:spPr>
          <a:xfrm>
            <a:off x="6121870" y="1444704"/>
            <a:ext cx="5430884" cy="44182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归还书籍</a:t>
            </a:r>
          </a:p>
        </p:txBody>
      </p:sp>
    </p:spTree>
    <p:extLst>
      <p:ext uri="{BB962C8B-B14F-4D97-AF65-F5344CB8AC3E}">
        <p14:creationId xmlns:p14="http://schemas.microsoft.com/office/powerpoint/2010/main" val="1351954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借用书籍结果展示</a:t>
            </a:r>
            <a:endParaRPr lang="zh-cn"/>
          </a:p>
        </p:txBody>
      </p:sp>
      <p:pic>
        <p:nvPicPr>
          <p:cNvPr id="7" name="图片 6">
            <a:extLst>
              <a:ext uri="{FF2B5EF4-FFF2-40B4-BE49-F238E27FC236}">
                <a16:creationId xmlns:a16="http://schemas.microsoft.com/office/drawing/2014/main" id="{AF86F9FA-7960-455E-BB0D-B6FC5C0A5609}"/>
              </a:ext>
            </a:extLst>
          </p:cNvPr>
          <p:cNvPicPr>
            <a:picLocks noChangeAspect="1"/>
          </p:cNvPicPr>
          <p:nvPr/>
        </p:nvPicPr>
        <p:blipFill>
          <a:blip r:embed="rId3"/>
          <a:stretch>
            <a:fillRect/>
          </a:stretch>
        </p:blipFill>
        <p:spPr>
          <a:xfrm>
            <a:off x="188224" y="582616"/>
            <a:ext cx="2408129" cy="1684166"/>
          </a:xfrm>
          <a:prstGeom prst="rect">
            <a:avLst/>
          </a:prstGeom>
        </p:spPr>
      </p:pic>
      <p:pic>
        <p:nvPicPr>
          <p:cNvPr id="9" name="图片 8">
            <a:extLst>
              <a:ext uri="{FF2B5EF4-FFF2-40B4-BE49-F238E27FC236}">
                <a16:creationId xmlns:a16="http://schemas.microsoft.com/office/drawing/2014/main" id="{880CB741-9540-4E80-B0D0-84896CE84F12}"/>
              </a:ext>
            </a:extLst>
          </p:cNvPr>
          <p:cNvPicPr>
            <a:picLocks noChangeAspect="1"/>
          </p:cNvPicPr>
          <p:nvPr/>
        </p:nvPicPr>
        <p:blipFill>
          <a:blip r:embed="rId4"/>
          <a:stretch>
            <a:fillRect/>
          </a:stretch>
        </p:blipFill>
        <p:spPr>
          <a:xfrm>
            <a:off x="218193" y="3068878"/>
            <a:ext cx="2232794" cy="1325570"/>
          </a:xfrm>
          <a:prstGeom prst="rect">
            <a:avLst/>
          </a:prstGeom>
        </p:spPr>
      </p:pic>
      <p:pic>
        <p:nvPicPr>
          <p:cNvPr id="10" name="图片 9">
            <a:extLst>
              <a:ext uri="{FF2B5EF4-FFF2-40B4-BE49-F238E27FC236}">
                <a16:creationId xmlns:a16="http://schemas.microsoft.com/office/drawing/2014/main" id="{D051B776-5963-429F-83DA-B462EC9D7224}"/>
              </a:ext>
            </a:extLst>
          </p:cNvPr>
          <p:cNvPicPr>
            <a:picLocks noChangeAspect="1"/>
          </p:cNvPicPr>
          <p:nvPr/>
        </p:nvPicPr>
        <p:blipFill>
          <a:blip r:embed="rId5"/>
          <a:stretch>
            <a:fillRect/>
          </a:stretch>
        </p:blipFill>
        <p:spPr>
          <a:xfrm>
            <a:off x="188224" y="4539948"/>
            <a:ext cx="2262763" cy="1325570"/>
          </a:xfrm>
          <a:prstGeom prst="rect">
            <a:avLst/>
          </a:prstGeom>
        </p:spPr>
      </p:pic>
      <p:pic>
        <p:nvPicPr>
          <p:cNvPr id="11" name="图片 10">
            <a:extLst>
              <a:ext uri="{FF2B5EF4-FFF2-40B4-BE49-F238E27FC236}">
                <a16:creationId xmlns:a16="http://schemas.microsoft.com/office/drawing/2014/main" id="{4E03239B-077F-4B39-9EB7-53486E257284}"/>
              </a:ext>
            </a:extLst>
          </p:cNvPr>
          <p:cNvPicPr>
            <a:picLocks noChangeAspect="1"/>
          </p:cNvPicPr>
          <p:nvPr/>
        </p:nvPicPr>
        <p:blipFill>
          <a:blip r:embed="rId6"/>
          <a:stretch>
            <a:fillRect/>
          </a:stretch>
        </p:blipFill>
        <p:spPr>
          <a:xfrm>
            <a:off x="2657664" y="3793658"/>
            <a:ext cx="1973151" cy="1325571"/>
          </a:xfrm>
          <a:prstGeom prst="rect">
            <a:avLst/>
          </a:prstGeom>
        </p:spPr>
      </p:pic>
      <p:pic>
        <p:nvPicPr>
          <p:cNvPr id="12" name="图片 11">
            <a:extLst>
              <a:ext uri="{FF2B5EF4-FFF2-40B4-BE49-F238E27FC236}">
                <a16:creationId xmlns:a16="http://schemas.microsoft.com/office/drawing/2014/main" id="{9AB2D2C1-DB91-4A45-BF0A-08BD104F77AB}"/>
              </a:ext>
            </a:extLst>
          </p:cNvPr>
          <p:cNvPicPr>
            <a:picLocks noChangeAspect="1"/>
          </p:cNvPicPr>
          <p:nvPr/>
        </p:nvPicPr>
        <p:blipFill>
          <a:blip r:embed="rId7"/>
          <a:stretch>
            <a:fillRect/>
          </a:stretch>
        </p:blipFill>
        <p:spPr>
          <a:xfrm>
            <a:off x="5293857" y="2399078"/>
            <a:ext cx="2564793" cy="3902228"/>
          </a:xfrm>
          <a:prstGeom prst="rect">
            <a:avLst/>
          </a:prstGeom>
        </p:spPr>
      </p:pic>
      <p:pic>
        <p:nvPicPr>
          <p:cNvPr id="13" name="图片 12">
            <a:extLst>
              <a:ext uri="{FF2B5EF4-FFF2-40B4-BE49-F238E27FC236}">
                <a16:creationId xmlns:a16="http://schemas.microsoft.com/office/drawing/2014/main" id="{706B030A-12D1-4C61-896A-43BFC921FB5A}"/>
              </a:ext>
            </a:extLst>
          </p:cNvPr>
          <p:cNvPicPr>
            <a:picLocks noChangeAspect="1"/>
          </p:cNvPicPr>
          <p:nvPr/>
        </p:nvPicPr>
        <p:blipFill>
          <a:blip r:embed="rId8"/>
          <a:stretch>
            <a:fillRect/>
          </a:stretch>
        </p:blipFill>
        <p:spPr>
          <a:xfrm>
            <a:off x="8951670" y="4319059"/>
            <a:ext cx="2476715" cy="1600339"/>
          </a:xfrm>
          <a:prstGeom prst="rect">
            <a:avLst/>
          </a:prstGeom>
        </p:spPr>
      </p:pic>
      <p:pic>
        <p:nvPicPr>
          <p:cNvPr id="14" name="图片 13">
            <a:extLst>
              <a:ext uri="{FF2B5EF4-FFF2-40B4-BE49-F238E27FC236}">
                <a16:creationId xmlns:a16="http://schemas.microsoft.com/office/drawing/2014/main" id="{A261919C-D182-40B6-820E-20DE98795D6D}"/>
              </a:ext>
            </a:extLst>
          </p:cNvPr>
          <p:cNvPicPr>
            <a:picLocks noChangeAspect="1"/>
          </p:cNvPicPr>
          <p:nvPr/>
        </p:nvPicPr>
        <p:blipFill>
          <a:blip r:embed="rId9"/>
          <a:stretch>
            <a:fillRect/>
          </a:stretch>
        </p:blipFill>
        <p:spPr>
          <a:xfrm>
            <a:off x="8108480" y="3176385"/>
            <a:ext cx="3939881" cy="617273"/>
          </a:xfrm>
          <a:prstGeom prst="rect">
            <a:avLst/>
          </a:prstGeom>
        </p:spPr>
      </p:pic>
      <p:pic>
        <p:nvPicPr>
          <p:cNvPr id="15" name="图片 14">
            <a:extLst>
              <a:ext uri="{FF2B5EF4-FFF2-40B4-BE49-F238E27FC236}">
                <a16:creationId xmlns:a16="http://schemas.microsoft.com/office/drawing/2014/main" id="{6770EF09-49DA-4EDF-A0ED-BCB32B76D711}"/>
              </a:ext>
            </a:extLst>
          </p:cNvPr>
          <p:cNvPicPr>
            <a:picLocks noChangeAspect="1"/>
          </p:cNvPicPr>
          <p:nvPr/>
        </p:nvPicPr>
        <p:blipFill>
          <a:blip r:embed="rId10"/>
          <a:stretch>
            <a:fillRect/>
          </a:stretch>
        </p:blipFill>
        <p:spPr>
          <a:xfrm>
            <a:off x="8375204" y="2358455"/>
            <a:ext cx="3406435" cy="518205"/>
          </a:xfrm>
          <a:prstGeom prst="rect">
            <a:avLst/>
          </a:prstGeom>
        </p:spPr>
      </p:pic>
      <p:sp>
        <p:nvSpPr>
          <p:cNvPr id="16" name="矩形: 圆角 15">
            <a:extLst>
              <a:ext uri="{FF2B5EF4-FFF2-40B4-BE49-F238E27FC236}">
                <a16:creationId xmlns:a16="http://schemas.microsoft.com/office/drawing/2014/main" id="{6EF4B07B-D287-4912-90D7-9624B18A793F}"/>
              </a:ext>
            </a:extLst>
          </p:cNvPr>
          <p:cNvSpPr/>
          <p:nvPr/>
        </p:nvSpPr>
        <p:spPr>
          <a:xfrm>
            <a:off x="158750" y="2399078"/>
            <a:ext cx="3551228" cy="491879"/>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18" name="矩形: 圆角 17">
            <a:extLst>
              <a:ext uri="{FF2B5EF4-FFF2-40B4-BE49-F238E27FC236}">
                <a16:creationId xmlns:a16="http://schemas.microsoft.com/office/drawing/2014/main" id="{E5D41F69-A03B-45CA-B8EC-375849EA97C7}"/>
              </a:ext>
            </a:extLst>
          </p:cNvPr>
          <p:cNvSpPr/>
          <p:nvPr/>
        </p:nvSpPr>
        <p:spPr>
          <a:xfrm>
            <a:off x="6096000" y="1438045"/>
            <a:ext cx="3551228" cy="491879"/>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正确借书</a:t>
            </a:r>
          </a:p>
        </p:txBody>
      </p:sp>
    </p:spTree>
    <p:extLst>
      <p:ext uri="{BB962C8B-B14F-4D97-AF65-F5344CB8AC3E}">
        <p14:creationId xmlns:p14="http://schemas.microsoft.com/office/powerpoint/2010/main" val="3821259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用户修改密码结果展示</a:t>
            </a:r>
            <a:endParaRPr lang="zh-cn"/>
          </a:p>
        </p:txBody>
      </p:sp>
      <p:sp>
        <p:nvSpPr>
          <p:cNvPr id="2" name="矩形 1">
            <a:extLst>
              <a:ext uri="{FF2B5EF4-FFF2-40B4-BE49-F238E27FC236}">
                <a16:creationId xmlns:a16="http://schemas.microsoft.com/office/drawing/2014/main" id="{85710574-2B2C-40B1-9F7C-44C215CDBB64}"/>
              </a:ext>
            </a:extLst>
          </p:cNvPr>
          <p:cNvSpPr/>
          <p:nvPr/>
        </p:nvSpPr>
        <p:spPr>
          <a:xfrm>
            <a:off x="5024760"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2C66CB4-E08F-49CC-B175-E7BE287BACB1}"/>
              </a:ext>
            </a:extLst>
          </p:cNvPr>
          <p:cNvPicPr>
            <a:picLocks noChangeAspect="1"/>
          </p:cNvPicPr>
          <p:nvPr/>
        </p:nvPicPr>
        <p:blipFill>
          <a:blip r:embed="rId3"/>
          <a:stretch>
            <a:fillRect/>
          </a:stretch>
        </p:blipFill>
        <p:spPr>
          <a:xfrm>
            <a:off x="1069861" y="4209680"/>
            <a:ext cx="3444538" cy="609653"/>
          </a:xfrm>
          <a:prstGeom prst="rect">
            <a:avLst/>
          </a:prstGeom>
        </p:spPr>
      </p:pic>
      <p:pic>
        <p:nvPicPr>
          <p:cNvPr id="3" name="图片 2">
            <a:extLst>
              <a:ext uri="{FF2B5EF4-FFF2-40B4-BE49-F238E27FC236}">
                <a16:creationId xmlns:a16="http://schemas.microsoft.com/office/drawing/2014/main" id="{55AF310C-B200-446C-B42B-39815ED8993F}"/>
              </a:ext>
            </a:extLst>
          </p:cNvPr>
          <p:cNvPicPr>
            <a:picLocks noChangeAspect="1"/>
          </p:cNvPicPr>
          <p:nvPr/>
        </p:nvPicPr>
        <p:blipFill>
          <a:blip r:embed="rId4"/>
          <a:stretch>
            <a:fillRect/>
          </a:stretch>
        </p:blipFill>
        <p:spPr>
          <a:xfrm>
            <a:off x="2875957" y="1632225"/>
            <a:ext cx="3421677" cy="1935648"/>
          </a:xfrm>
          <a:prstGeom prst="rect">
            <a:avLst/>
          </a:prstGeom>
        </p:spPr>
      </p:pic>
      <p:pic>
        <p:nvPicPr>
          <p:cNvPr id="4" name="图片 3">
            <a:extLst>
              <a:ext uri="{FF2B5EF4-FFF2-40B4-BE49-F238E27FC236}">
                <a16:creationId xmlns:a16="http://schemas.microsoft.com/office/drawing/2014/main" id="{F64E2F4D-C5A1-48F9-9514-FBB642083DB6}"/>
              </a:ext>
            </a:extLst>
          </p:cNvPr>
          <p:cNvPicPr>
            <a:picLocks noChangeAspect="1"/>
          </p:cNvPicPr>
          <p:nvPr/>
        </p:nvPicPr>
        <p:blipFill>
          <a:blip r:embed="rId5"/>
          <a:stretch>
            <a:fillRect/>
          </a:stretch>
        </p:blipFill>
        <p:spPr>
          <a:xfrm>
            <a:off x="6422074" y="4209680"/>
            <a:ext cx="3276884" cy="632515"/>
          </a:xfrm>
          <a:prstGeom prst="rect">
            <a:avLst/>
          </a:prstGeom>
        </p:spPr>
      </p:pic>
    </p:spTree>
    <p:extLst>
      <p:ext uri="{BB962C8B-B14F-4D97-AF65-F5344CB8AC3E}">
        <p14:creationId xmlns:p14="http://schemas.microsoft.com/office/powerpoint/2010/main" val="2326788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添加用户结果展示</a:t>
            </a:r>
            <a:endParaRPr lang="zh-cn"/>
          </a:p>
        </p:txBody>
      </p:sp>
      <p:sp>
        <p:nvSpPr>
          <p:cNvPr id="2" name="矩形 1">
            <a:extLst>
              <a:ext uri="{FF2B5EF4-FFF2-40B4-BE49-F238E27FC236}">
                <a16:creationId xmlns:a16="http://schemas.microsoft.com/office/drawing/2014/main" id="{85710574-2B2C-40B1-9F7C-44C215CDBB64}"/>
              </a:ext>
            </a:extLst>
          </p:cNvPr>
          <p:cNvSpPr/>
          <p:nvPr/>
        </p:nvSpPr>
        <p:spPr>
          <a:xfrm>
            <a:off x="5000495" y="1180731"/>
            <a:ext cx="7167239" cy="5677270"/>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6B821B7F-2118-43AE-8437-8DF10EC8A4FD}"/>
              </a:ext>
            </a:extLst>
          </p:cNvPr>
          <p:cNvPicPr>
            <a:picLocks noChangeAspect="1"/>
          </p:cNvPicPr>
          <p:nvPr/>
        </p:nvPicPr>
        <p:blipFill>
          <a:blip r:embed="rId3"/>
          <a:stretch>
            <a:fillRect/>
          </a:stretch>
        </p:blipFill>
        <p:spPr>
          <a:xfrm>
            <a:off x="211308" y="837841"/>
            <a:ext cx="1820092" cy="2963636"/>
          </a:xfrm>
          <a:prstGeom prst="rect">
            <a:avLst/>
          </a:prstGeom>
        </p:spPr>
      </p:pic>
      <p:pic>
        <p:nvPicPr>
          <p:cNvPr id="4" name="图片 3">
            <a:extLst>
              <a:ext uri="{FF2B5EF4-FFF2-40B4-BE49-F238E27FC236}">
                <a16:creationId xmlns:a16="http://schemas.microsoft.com/office/drawing/2014/main" id="{3A0C55C4-3130-498A-83F9-EAE47E570080}"/>
              </a:ext>
            </a:extLst>
          </p:cNvPr>
          <p:cNvPicPr>
            <a:picLocks noChangeAspect="1"/>
          </p:cNvPicPr>
          <p:nvPr/>
        </p:nvPicPr>
        <p:blipFill>
          <a:blip r:embed="rId4"/>
          <a:stretch>
            <a:fillRect/>
          </a:stretch>
        </p:blipFill>
        <p:spPr>
          <a:xfrm>
            <a:off x="2239591" y="1479889"/>
            <a:ext cx="4168501" cy="1265030"/>
          </a:xfrm>
          <a:prstGeom prst="rect">
            <a:avLst/>
          </a:prstGeom>
        </p:spPr>
      </p:pic>
      <p:pic>
        <p:nvPicPr>
          <p:cNvPr id="5" name="图片 4">
            <a:extLst>
              <a:ext uri="{FF2B5EF4-FFF2-40B4-BE49-F238E27FC236}">
                <a16:creationId xmlns:a16="http://schemas.microsoft.com/office/drawing/2014/main" id="{A8CAA3F6-1677-4055-8EF4-4867AEE829D2}"/>
              </a:ext>
            </a:extLst>
          </p:cNvPr>
          <p:cNvPicPr>
            <a:picLocks noChangeAspect="1"/>
          </p:cNvPicPr>
          <p:nvPr/>
        </p:nvPicPr>
        <p:blipFill>
          <a:blip r:embed="rId5"/>
          <a:stretch>
            <a:fillRect/>
          </a:stretch>
        </p:blipFill>
        <p:spPr>
          <a:xfrm>
            <a:off x="9544514" y="2304615"/>
            <a:ext cx="2429554" cy="1124385"/>
          </a:xfrm>
          <a:prstGeom prst="rect">
            <a:avLst/>
          </a:prstGeom>
        </p:spPr>
      </p:pic>
      <p:pic>
        <p:nvPicPr>
          <p:cNvPr id="11" name="图片 10">
            <a:extLst>
              <a:ext uri="{FF2B5EF4-FFF2-40B4-BE49-F238E27FC236}">
                <a16:creationId xmlns:a16="http://schemas.microsoft.com/office/drawing/2014/main" id="{75D7C997-552F-4CF7-A51E-0DE8BF4933B0}"/>
              </a:ext>
            </a:extLst>
          </p:cNvPr>
          <p:cNvPicPr>
            <a:picLocks noChangeAspect="1"/>
          </p:cNvPicPr>
          <p:nvPr/>
        </p:nvPicPr>
        <p:blipFill>
          <a:blip r:embed="rId6"/>
          <a:stretch>
            <a:fillRect/>
          </a:stretch>
        </p:blipFill>
        <p:spPr>
          <a:xfrm>
            <a:off x="3812529" y="4208995"/>
            <a:ext cx="2235225" cy="1070868"/>
          </a:xfrm>
          <a:prstGeom prst="rect">
            <a:avLst/>
          </a:prstGeom>
        </p:spPr>
      </p:pic>
      <p:pic>
        <p:nvPicPr>
          <p:cNvPr id="12" name="图片 11">
            <a:extLst>
              <a:ext uri="{FF2B5EF4-FFF2-40B4-BE49-F238E27FC236}">
                <a16:creationId xmlns:a16="http://schemas.microsoft.com/office/drawing/2014/main" id="{21CB56B0-5CAC-4B7D-A487-59B7F140AE01}"/>
              </a:ext>
            </a:extLst>
          </p:cNvPr>
          <p:cNvPicPr>
            <a:picLocks noChangeAspect="1"/>
          </p:cNvPicPr>
          <p:nvPr/>
        </p:nvPicPr>
        <p:blipFill>
          <a:blip r:embed="rId7"/>
          <a:stretch>
            <a:fillRect/>
          </a:stretch>
        </p:blipFill>
        <p:spPr>
          <a:xfrm>
            <a:off x="1333030" y="4077948"/>
            <a:ext cx="2103302" cy="1333616"/>
          </a:xfrm>
          <a:prstGeom prst="rect">
            <a:avLst/>
          </a:prstGeom>
        </p:spPr>
      </p:pic>
      <p:pic>
        <p:nvPicPr>
          <p:cNvPr id="13" name="图片 12">
            <a:extLst>
              <a:ext uri="{FF2B5EF4-FFF2-40B4-BE49-F238E27FC236}">
                <a16:creationId xmlns:a16="http://schemas.microsoft.com/office/drawing/2014/main" id="{8BB80BF8-DC4A-4276-9499-9C4DFA9FA0A8}"/>
              </a:ext>
            </a:extLst>
          </p:cNvPr>
          <p:cNvPicPr>
            <a:picLocks noChangeAspect="1"/>
          </p:cNvPicPr>
          <p:nvPr/>
        </p:nvPicPr>
        <p:blipFill>
          <a:blip r:embed="rId8"/>
          <a:stretch>
            <a:fillRect/>
          </a:stretch>
        </p:blipFill>
        <p:spPr>
          <a:xfrm>
            <a:off x="2410138" y="5657416"/>
            <a:ext cx="3604572" cy="411516"/>
          </a:xfrm>
          <a:prstGeom prst="rect">
            <a:avLst/>
          </a:prstGeom>
        </p:spPr>
      </p:pic>
      <p:sp>
        <p:nvSpPr>
          <p:cNvPr id="8" name="矩形: 圆角 7">
            <a:extLst>
              <a:ext uri="{FF2B5EF4-FFF2-40B4-BE49-F238E27FC236}">
                <a16:creationId xmlns:a16="http://schemas.microsoft.com/office/drawing/2014/main" id="{371CE8C1-6B20-4969-A899-C5254440DC3B}"/>
              </a:ext>
            </a:extLst>
          </p:cNvPr>
          <p:cNvSpPr/>
          <p:nvPr/>
        </p:nvSpPr>
        <p:spPr>
          <a:xfrm>
            <a:off x="7546887" y="1357171"/>
            <a:ext cx="3435658" cy="697312"/>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pic>
        <p:nvPicPr>
          <p:cNvPr id="14" name="图片 13">
            <a:extLst>
              <a:ext uri="{FF2B5EF4-FFF2-40B4-BE49-F238E27FC236}">
                <a16:creationId xmlns:a16="http://schemas.microsoft.com/office/drawing/2014/main" id="{5D7AD468-B19C-4529-94CA-FE6CC3AC3764}"/>
              </a:ext>
            </a:extLst>
          </p:cNvPr>
          <p:cNvPicPr>
            <a:picLocks noChangeAspect="1"/>
          </p:cNvPicPr>
          <p:nvPr/>
        </p:nvPicPr>
        <p:blipFill>
          <a:blip r:embed="rId9"/>
          <a:stretch>
            <a:fillRect/>
          </a:stretch>
        </p:blipFill>
        <p:spPr>
          <a:xfrm>
            <a:off x="6990456" y="2321886"/>
            <a:ext cx="2107088" cy="1107114"/>
          </a:xfrm>
          <a:prstGeom prst="rect">
            <a:avLst/>
          </a:prstGeom>
        </p:spPr>
      </p:pic>
      <p:pic>
        <p:nvPicPr>
          <p:cNvPr id="15" name="图片 14">
            <a:extLst>
              <a:ext uri="{FF2B5EF4-FFF2-40B4-BE49-F238E27FC236}">
                <a16:creationId xmlns:a16="http://schemas.microsoft.com/office/drawing/2014/main" id="{B094E266-26DA-4A39-978B-80872A26DFB9}"/>
              </a:ext>
            </a:extLst>
          </p:cNvPr>
          <p:cNvPicPr>
            <a:picLocks noChangeAspect="1"/>
          </p:cNvPicPr>
          <p:nvPr/>
        </p:nvPicPr>
        <p:blipFill>
          <a:blip r:embed="rId10"/>
          <a:stretch>
            <a:fillRect/>
          </a:stretch>
        </p:blipFill>
        <p:spPr>
          <a:xfrm>
            <a:off x="7788548" y="3556224"/>
            <a:ext cx="2736804" cy="1379853"/>
          </a:xfrm>
          <a:prstGeom prst="rect">
            <a:avLst/>
          </a:prstGeom>
        </p:spPr>
      </p:pic>
      <p:sp>
        <p:nvSpPr>
          <p:cNvPr id="17" name="矩形: 圆角 16">
            <a:extLst>
              <a:ext uri="{FF2B5EF4-FFF2-40B4-BE49-F238E27FC236}">
                <a16:creationId xmlns:a16="http://schemas.microsoft.com/office/drawing/2014/main" id="{7E84E7D2-FF4D-4893-8733-8407E15C1628}"/>
              </a:ext>
            </a:extLst>
          </p:cNvPr>
          <p:cNvSpPr/>
          <p:nvPr/>
        </p:nvSpPr>
        <p:spPr>
          <a:xfrm>
            <a:off x="2422489" y="3255615"/>
            <a:ext cx="3435658" cy="697312"/>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添加成功</a:t>
            </a:r>
          </a:p>
        </p:txBody>
      </p:sp>
      <p:cxnSp>
        <p:nvCxnSpPr>
          <p:cNvPr id="18" name="直接连接符 17">
            <a:extLst>
              <a:ext uri="{FF2B5EF4-FFF2-40B4-BE49-F238E27FC236}">
                <a16:creationId xmlns:a16="http://schemas.microsoft.com/office/drawing/2014/main" id="{2623CFDE-E907-4064-A9B9-B4F694675289}"/>
              </a:ext>
            </a:extLst>
          </p:cNvPr>
          <p:cNvCxnSpPr>
            <a:cxnSpLocks/>
          </p:cNvCxnSpPr>
          <p:nvPr/>
        </p:nvCxnSpPr>
        <p:spPr>
          <a:xfrm flipH="1">
            <a:off x="6599009" y="1479889"/>
            <a:ext cx="17274" cy="5196119"/>
          </a:xfrm>
          <a:prstGeom prst="line">
            <a:avLst/>
          </a:prstGeom>
          <a:ln w="50800">
            <a:solidFill>
              <a:srgbClr val="7030A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删除用户结果展示</a:t>
            </a:r>
            <a:endParaRPr lang="zh-cn"/>
          </a:p>
        </p:txBody>
      </p:sp>
      <p:sp>
        <p:nvSpPr>
          <p:cNvPr id="7" name="矩形: 圆角 6">
            <a:extLst>
              <a:ext uri="{FF2B5EF4-FFF2-40B4-BE49-F238E27FC236}">
                <a16:creationId xmlns:a16="http://schemas.microsoft.com/office/drawing/2014/main" id="{0239AA3A-0921-4FD4-B55D-3DE18F2673C7}"/>
              </a:ext>
            </a:extLst>
          </p:cNvPr>
          <p:cNvSpPr/>
          <p:nvPr/>
        </p:nvSpPr>
        <p:spPr>
          <a:xfrm>
            <a:off x="213064" y="559953"/>
            <a:ext cx="5220070"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5F3CBDD2-CF9B-4D27-A6A9-14BC48637558}"/>
              </a:ext>
            </a:extLst>
          </p:cNvPr>
          <p:cNvPicPr>
            <a:picLocks noChangeAspect="1"/>
          </p:cNvPicPr>
          <p:nvPr/>
        </p:nvPicPr>
        <p:blipFill>
          <a:blip r:embed="rId3"/>
          <a:stretch>
            <a:fillRect/>
          </a:stretch>
        </p:blipFill>
        <p:spPr>
          <a:xfrm>
            <a:off x="5045896" y="4677100"/>
            <a:ext cx="2466264" cy="1788308"/>
          </a:xfrm>
          <a:prstGeom prst="rect">
            <a:avLst/>
          </a:prstGeom>
        </p:spPr>
      </p:pic>
      <p:pic>
        <p:nvPicPr>
          <p:cNvPr id="3" name="图片 2">
            <a:extLst>
              <a:ext uri="{FF2B5EF4-FFF2-40B4-BE49-F238E27FC236}">
                <a16:creationId xmlns:a16="http://schemas.microsoft.com/office/drawing/2014/main" id="{BD450AAD-7D92-4B2A-A728-D254A49B2030}"/>
              </a:ext>
            </a:extLst>
          </p:cNvPr>
          <p:cNvPicPr>
            <a:picLocks noChangeAspect="1"/>
          </p:cNvPicPr>
          <p:nvPr/>
        </p:nvPicPr>
        <p:blipFill>
          <a:blip r:embed="rId4"/>
          <a:stretch>
            <a:fillRect/>
          </a:stretch>
        </p:blipFill>
        <p:spPr>
          <a:xfrm>
            <a:off x="2827340" y="1441767"/>
            <a:ext cx="2512786" cy="2257248"/>
          </a:xfrm>
          <a:prstGeom prst="rect">
            <a:avLst/>
          </a:prstGeom>
        </p:spPr>
      </p:pic>
      <p:pic>
        <p:nvPicPr>
          <p:cNvPr id="4" name="图片 3">
            <a:extLst>
              <a:ext uri="{FF2B5EF4-FFF2-40B4-BE49-F238E27FC236}">
                <a16:creationId xmlns:a16="http://schemas.microsoft.com/office/drawing/2014/main" id="{14446CFF-960D-480C-A60A-9FF3733790C8}"/>
              </a:ext>
            </a:extLst>
          </p:cNvPr>
          <p:cNvPicPr>
            <a:picLocks noChangeAspect="1"/>
          </p:cNvPicPr>
          <p:nvPr/>
        </p:nvPicPr>
        <p:blipFill>
          <a:blip r:embed="rId5"/>
          <a:stretch>
            <a:fillRect/>
          </a:stretch>
        </p:blipFill>
        <p:spPr>
          <a:xfrm>
            <a:off x="213064" y="1441766"/>
            <a:ext cx="2459115" cy="2257248"/>
          </a:xfrm>
          <a:prstGeom prst="rect">
            <a:avLst/>
          </a:prstGeom>
        </p:spPr>
      </p:pic>
      <p:pic>
        <p:nvPicPr>
          <p:cNvPr id="6" name="图片 5">
            <a:extLst>
              <a:ext uri="{FF2B5EF4-FFF2-40B4-BE49-F238E27FC236}">
                <a16:creationId xmlns:a16="http://schemas.microsoft.com/office/drawing/2014/main" id="{00A8DA1B-6D52-47D5-B915-0071A4533A3A}"/>
              </a:ext>
            </a:extLst>
          </p:cNvPr>
          <p:cNvPicPr>
            <a:picLocks noChangeAspect="1"/>
          </p:cNvPicPr>
          <p:nvPr/>
        </p:nvPicPr>
        <p:blipFill>
          <a:blip r:embed="rId6"/>
          <a:stretch>
            <a:fillRect/>
          </a:stretch>
        </p:blipFill>
        <p:spPr>
          <a:xfrm>
            <a:off x="2524950" y="4727154"/>
            <a:ext cx="1798476" cy="1196444"/>
          </a:xfrm>
          <a:prstGeom prst="rect">
            <a:avLst/>
          </a:prstGeom>
        </p:spPr>
      </p:pic>
      <p:pic>
        <p:nvPicPr>
          <p:cNvPr id="8" name="图片 7">
            <a:extLst>
              <a:ext uri="{FF2B5EF4-FFF2-40B4-BE49-F238E27FC236}">
                <a16:creationId xmlns:a16="http://schemas.microsoft.com/office/drawing/2014/main" id="{824E4E0D-FB5D-4DD9-8E2C-13EF383CEAB5}"/>
              </a:ext>
            </a:extLst>
          </p:cNvPr>
          <p:cNvPicPr>
            <a:picLocks noChangeAspect="1"/>
          </p:cNvPicPr>
          <p:nvPr/>
        </p:nvPicPr>
        <p:blipFill>
          <a:blip r:embed="rId7"/>
          <a:stretch>
            <a:fillRect/>
          </a:stretch>
        </p:blipFill>
        <p:spPr>
          <a:xfrm>
            <a:off x="8094316" y="3991760"/>
            <a:ext cx="3955123" cy="1333616"/>
          </a:xfrm>
          <a:prstGeom prst="rect">
            <a:avLst/>
          </a:prstGeom>
        </p:spPr>
      </p:pic>
      <p:sp>
        <p:nvSpPr>
          <p:cNvPr id="10" name="矩形: 圆角 9">
            <a:extLst>
              <a:ext uri="{FF2B5EF4-FFF2-40B4-BE49-F238E27FC236}">
                <a16:creationId xmlns:a16="http://schemas.microsoft.com/office/drawing/2014/main" id="{850A1DC3-F140-4C3E-A931-7622D7080F2F}"/>
              </a:ext>
            </a:extLst>
          </p:cNvPr>
          <p:cNvSpPr/>
          <p:nvPr/>
        </p:nvSpPr>
        <p:spPr>
          <a:xfrm>
            <a:off x="3364637" y="3859669"/>
            <a:ext cx="4536489"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删除成功</a:t>
            </a:r>
          </a:p>
        </p:txBody>
      </p:sp>
    </p:spTree>
    <p:extLst>
      <p:ext uri="{BB962C8B-B14F-4D97-AF65-F5344CB8AC3E}">
        <p14:creationId xmlns:p14="http://schemas.microsoft.com/office/powerpoint/2010/main" val="2888430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ltLang="en-US"/>
              <a:t>修改用户密码结果展示</a:t>
            </a:r>
            <a:endParaRPr lang="zh-cn"/>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557D9D55-75AB-407C-AF08-E9AD438FCA6A}"/>
              </a:ext>
            </a:extLst>
          </p:cNvPr>
          <p:cNvPicPr>
            <a:picLocks noChangeAspect="1"/>
          </p:cNvPicPr>
          <p:nvPr/>
        </p:nvPicPr>
        <p:blipFill>
          <a:blip r:embed="rId3"/>
          <a:stretch>
            <a:fillRect/>
          </a:stretch>
        </p:blipFill>
        <p:spPr>
          <a:xfrm>
            <a:off x="2441499" y="3217854"/>
            <a:ext cx="2694163" cy="1939996"/>
          </a:xfrm>
          <a:prstGeom prst="rect">
            <a:avLst/>
          </a:prstGeom>
        </p:spPr>
      </p:pic>
      <p:pic>
        <p:nvPicPr>
          <p:cNvPr id="4" name="图片 3">
            <a:extLst>
              <a:ext uri="{FF2B5EF4-FFF2-40B4-BE49-F238E27FC236}">
                <a16:creationId xmlns:a16="http://schemas.microsoft.com/office/drawing/2014/main" id="{5FE5831C-4015-45C8-9873-32E758AFD6E1}"/>
              </a:ext>
            </a:extLst>
          </p:cNvPr>
          <p:cNvPicPr>
            <a:picLocks noChangeAspect="1"/>
          </p:cNvPicPr>
          <p:nvPr/>
        </p:nvPicPr>
        <p:blipFill>
          <a:blip r:embed="rId4"/>
          <a:stretch>
            <a:fillRect/>
          </a:stretch>
        </p:blipFill>
        <p:spPr>
          <a:xfrm>
            <a:off x="617775" y="3609937"/>
            <a:ext cx="1600339" cy="883997"/>
          </a:xfrm>
          <a:prstGeom prst="rect">
            <a:avLst/>
          </a:prstGeom>
        </p:spPr>
      </p:pic>
      <p:pic>
        <p:nvPicPr>
          <p:cNvPr id="6" name="图片 5">
            <a:extLst>
              <a:ext uri="{FF2B5EF4-FFF2-40B4-BE49-F238E27FC236}">
                <a16:creationId xmlns:a16="http://schemas.microsoft.com/office/drawing/2014/main" id="{E22D4796-5834-41A5-A2F3-5D010D875DC9}"/>
              </a:ext>
            </a:extLst>
          </p:cNvPr>
          <p:cNvPicPr>
            <a:picLocks noChangeAspect="1"/>
          </p:cNvPicPr>
          <p:nvPr/>
        </p:nvPicPr>
        <p:blipFill>
          <a:blip r:embed="rId5"/>
          <a:stretch>
            <a:fillRect/>
          </a:stretch>
        </p:blipFill>
        <p:spPr>
          <a:xfrm>
            <a:off x="1684035" y="1493093"/>
            <a:ext cx="2941943" cy="1416039"/>
          </a:xfrm>
          <a:prstGeom prst="rect">
            <a:avLst/>
          </a:prstGeom>
        </p:spPr>
      </p:pic>
      <p:pic>
        <p:nvPicPr>
          <p:cNvPr id="8" name="图片 7">
            <a:extLst>
              <a:ext uri="{FF2B5EF4-FFF2-40B4-BE49-F238E27FC236}">
                <a16:creationId xmlns:a16="http://schemas.microsoft.com/office/drawing/2014/main" id="{5843F55C-7987-4D56-845A-E391A1CA2475}"/>
              </a:ext>
            </a:extLst>
          </p:cNvPr>
          <p:cNvPicPr>
            <a:picLocks noChangeAspect="1"/>
          </p:cNvPicPr>
          <p:nvPr/>
        </p:nvPicPr>
        <p:blipFill>
          <a:blip r:embed="rId6"/>
          <a:stretch>
            <a:fillRect/>
          </a:stretch>
        </p:blipFill>
        <p:spPr>
          <a:xfrm>
            <a:off x="6096000" y="4143463"/>
            <a:ext cx="2309078" cy="1714047"/>
          </a:xfrm>
          <a:prstGeom prst="rect">
            <a:avLst/>
          </a:prstGeom>
        </p:spPr>
      </p:pic>
      <p:pic>
        <p:nvPicPr>
          <p:cNvPr id="9" name="图片 8">
            <a:extLst>
              <a:ext uri="{FF2B5EF4-FFF2-40B4-BE49-F238E27FC236}">
                <a16:creationId xmlns:a16="http://schemas.microsoft.com/office/drawing/2014/main" id="{EA20D70D-9E19-4129-A32D-748C8349AB9A}"/>
              </a:ext>
            </a:extLst>
          </p:cNvPr>
          <p:cNvPicPr>
            <a:picLocks noChangeAspect="1"/>
          </p:cNvPicPr>
          <p:nvPr/>
        </p:nvPicPr>
        <p:blipFill>
          <a:blip r:embed="rId7"/>
          <a:stretch>
            <a:fillRect/>
          </a:stretch>
        </p:blipFill>
        <p:spPr>
          <a:xfrm>
            <a:off x="9105026" y="5312633"/>
            <a:ext cx="1623201" cy="1089754"/>
          </a:xfrm>
          <a:prstGeom prst="rect">
            <a:avLst/>
          </a:prstGeom>
        </p:spPr>
      </p:pic>
      <p:pic>
        <p:nvPicPr>
          <p:cNvPr id="10" name="图片 9">
            <a:extLst>
              <a:ext uri="{FF2B5EF4-FFF2-40B4-BE49-F238E27FC236}">
                <a16:creationId xmlns:a16="http://schemas.microsoft.com/office/drawing/2014/main" id="{6F6AC8F5-D5ED-4596-86C7-D0F85A1C3565}"/>
              </a:ext>
            </a:extLst>
          </p:cNvPr>
          <p:cNvPicPr>
            <a:picLocks noChangeAspect="1"/>
          </p:cNvPicPr>
          <p:nvPr/>
        </p:nvPicPr>
        <p:blipFill>
          <a:blip r:embed="rId8"/>
          <a:stretch>
            <a:fillRect/>
          </a:stretch>
        </p:blipFill>
        <p:spPr>
          <a:xfrm>
            <a:off x="8718075" y="4435964"/>
            <a:ext cx="3307367" cy="510584"/>
          </a:xfrm>
          <a:prstGeom prst="rect">
            <a:avLst/>
          </a:prstGeom>
        </p:spPr>
      </p:pic>
      <p:sp>
        <p:nvSpPr>
          <p:cNvPr id="12" name="矩形: 圆角 11">
            <a:extLst>
              <a:ext uri="{FF2B5EF4-FFF2-40B4-BE49-F238E27FC236}">
                <a16:creationId xmlns:a16="http://schemas.microsoft.com/office/drawing/2014/main" id="{CCED5330-4D2A-4554-8F49-B3B443F7D14C}"/>
              </a:ext>
            </a:extLst>
          </p:cNvPr>
          <p:cNvSpPr/>
          <p:nvPr/>
        </p:nvSpPr>
        <p:spPr>
          <a:xfrm>
            <a:off x="213064" y="559953"/>
            <a:ext cx="5220070"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7" name="矩形: 圆角 6">
            <a:extLst>
              <a:ext uri="{FF2B5EF4-FFF2-40B4-BE49-F238E27FC236}">
                <a16:creationId xmlns:a16="http://schemas.microsoft.com/office/drawing/2014/main" id="{0239AA3A-0921-4FD4-B55D-3DE18F2673C7}"/>
              </a:ext>
            </a:extLst>
          </p:cNvPr>
          <p:cNvSpPr/>
          <p:nvPr/>
        </p:nvSpPr>
        <p:spPr>
          <a:xfrm>
            <a:off x="5974672" y="3155845"/>
            <a:ext cx="5885895" cy="771410"/>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修改成功</a:t>
            </a:r>
          </a:p>
        </p:txBody>
      </p:sp>
    </p:spTree>
    <p:extLst>
      <p:ext uri="{BB962C8B-B14F-4D97-AF65-F5344CB8AC3E}">
        <p14:creationId xmlns:p14="http://schemas.microsoft.com/office/powerpoint/2010/main" val="130239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IOC+DI</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347780" y="2201663"/>
            <a:ext cx="5416788" cy="367535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a:solidFill>
                  <a:schemeClr val="tx1"/>
                </a:solidFill>
                <a:latin typeface="+mn-ea"/>
              </a:rPr>
              <a:t>IOC</a:t>
            </a:r>
            <a:r>
              <a:rPr lang="zh-CN" altLang="en-US" sz="2000">
                <a:solidFill>
                  <a:schemeClr val="tx1"/>
                </a:solidFill>
                <a:latin typeface="+mn-ea"/>
              </a:rPr>
              <a:t>（</a:t>
            </a:r>
            <a:r>
              <a:rPr lang="en-US" altLang="zh-CN" sz="2000">
                <a:solidFill>
                  <a:schemeClr val="tx1"/>
                </a:solidFill>
                <a:latin typeface="+mn-ea"/>
              </a:rPr>
              <a:t>Inversion of Control,</a:t>
            </a:r>
            <a:r>
              <a:rPr lang="zh-CN" altLang="en-US" sz="2000">
                <a:solidFill>
                  <a:schemeClr val="tx1"/>
                </a:solidFill>
                <a:latin typeface="+mn-ea"/>
              </a:rPr>
              <a:t>控制反转）</a:t>
            </a:r>
            <a:endParaRPr lang="en-US" altLang="zh-CN" sz="2000">
              <a:solidFill>
                <a:schemeClr val="tx1"/>
              </a:solidFill>
              <a:latin typeface="+mn-ea"/>
            </a:endParaRPr>
          </a:p>
          <a:p>
            <a:r>
              <a:rPr lang="zh-CN" altLang="en-US" sz="2000" b="1">
                <a:solidFill>
                  <a:schemeClr val="tx1"/>
                </a:solidFill>
                <a:latin typeface="+mn-ea"/>
              </a:rPr>
              <a:t>控制</a:t>
            </a:r>
            <a:r>
              <a:rPr lang="zh-CN" altLang="en-US" sz="2000">
                <a:solidFill>
                  <a:schemeClr val="tx1"/>
                </a:solidFill>
                <a:latin typeface="+mn-ea"/>
              </a:rPr>
              <a:t>：控制对象的创建和销毁</a:t>
            </a:r>
            <a:endParaRPr lang="en-US" altLang="zh-CN" sz="2000">
              <a:solidFill>
                <a:schemeClr val="tx1"/>
              </a:solidFill>
              <a:latin typeface="+mn-ea"/>
            </a:endParaRPr>
          </a:p>
          <a:p>
            <a:r>
              <a:rPr lang="zh-CN" altLang="en-US" sz="2000" b="1">
                <a:solidFill>
                  <a:schemeClr val="tx1"/>
                </a:solidFill>
                <a:latin typeface="+mn-ea"/>
              </a:rPr>
              <a:t>反转</a:t>
            </a:r>
            <a:r>
              <a:rPr lang="zh-CN" altLang="en-US" sz="2000">
                <a:solidFill>
                  <a:schemeClr val="tx1"/>
                </a:solidFill>
                <a:latin typeface="+mn-ea"/>
              </a:rPr>
              <a:t>：以前创建对象由程序员完成，现在由</a:t>
            </a:r>
            <a:r>
              <a:rPr lang="en-US" altLang="zh-CN" sz="2000">
                <a:solidFill>
                  <a:schemeClr val="tx1"/>
                </a:solidFill>
                <a:latin typeface="+mn-ea"/>
              </a:rPr>
              <a:t>spring</a:t>
            </a:r>
            <a:r>
              <a:rPr lang="zh-CN" altLang="en-US" sz="2000">
                <a:solidFill>
                  <a:schemeClr val="tx1"/>
                </a:solidFill>
                <a:latin typeface="+mn-ea"/>
              </a:rPr>
              <a:t>来完成，底层可以理解为“</a:t>
            </a:r>
            <a:r>
              <a:rPr lang="zh-CN" altLang="en-US" sz="2000">
                <a:solidFill>
                  <a:srgbClr val="7030A0"/>
                </a:solidFill>
                <a:latin typeface="+mn-ea"/>
              </a:rPr>
              <a:t>工厂设计模式</a:t>
            </a:r>
            <a:r>
              <a:rPr lang="en-US" altLang="zh-CN" sz="2000">
                <a:solidFill>
                  <a:srgbClr val="7030A0"/>
                </a:solidFill>
                <a:latin typeface="+mn-ea"/>
              </a:rPr>
              <a:t>+</a:t>
            </a:r>
            <a:r>
              <a:rPr lang="zh-CN" altLang="en-US" sz="2000">
                <a:solidFill>
                  <a:srgbClr val="7030A0"/>
                </a:solidFill>
                <a:latin typeface="+mn-ea"/>
              </a:rPr>
              <a:t>反射</a:t>
            </a:r>
            <a:r>
              <a:rPr lang="en-US" altLang="zh-CN" sz="2000">
                <a:solidFill>
                  <a:srgbClr val="7030A0"/>
                </a:solidFill>
                <a:latin typeface="+mn-ea"/>
              </a:rPr>
              <a:t>+</a:t>
            </a:r>
            <a:r>
              <a:rPr lang="zh-CN" altLang="en-US" sz="2000">
                <a:solidFill>
                  <a:srgbClr val="7030A0"/>
                </a:solidFill>
                <a:latin typeface="+mn-ea"/>
              </a:rPr>
              <a:t>配置文件</a:t>
            </a:r>
            <a:r>
              <a:rPr lang="zh-CN" altLang="en-US" sz="2000">
                <a:solidFill>
                  <a:schemeClr val="tx1"/>
                </a:solidFill>
                <a:latin typeface="+mn-ea"/>
              </a:rPr>
              <a:t>”实现程序的解耦合</a:t>
            </a:r>
            <a:endParaRPr lang="en-US" altLang="zh-CN" sz="2000">
              <a:solidFill>
                <a:schemeClr val="tx1"/>
              </a:solidFill>
              <a:latin typeface="+mn-ea"/>
            </a:endParaRPr>
          </a:p>
          <a:p>
            <a:endParaRPr lang="en-US" altLang="zh-CN" sz="2400">
              <a:solidFill>
                <a:schemeClr val="tx1"/>
              </a:solidFill>
              <a:latin typeface="+mn-ea"/>
            </a:endParaRPr>
          </a:p>
        </p:txBody>
      </p:sp>
      <p:sp>
        <p:nvSpPr>
          <p:cNvPr id="7" name="矩形: 圆角 6">
            <a:extLst>
              <a:ext uri="{FF2B5EF4-FFF2-40B4-BE49-F238E27FC236}">
                <a16:creationId xmlns:a16="http://schemas.microsoft.com/office/drawing/2014/main" id="{D9E9C5AA-0227-4793-951F-02102758F74A}"/>
              </a:ext>
            </a:extLst>
          </p:cNvPr>
          <p:cNvSpPr/>
          <p:nvPr/>
        </p:nvSpPr>
        <p:spPr>
          <a:xfrm>
            <a:off x="6091632" y="2201663"/>
            <a:ext cx="5826711" cy="367535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a:solidFill>
                  <a:schemeClr val="tx1"/>
                </a:solidFill>
                <a:latin typeface="+mn-ea"/>
              </a:rPr>
              <a:t>DI</a:t>
            </a:r>
            <a:r>
              <a:rPr lang="zh-CN" altLang="en-US" sz="2000">
                <a:solidFill>
                  <a:schemeClr val="tx1"/>
                </a:solidFill>
                <a:latin typeface="+mn-ea"/>
              </a:rPr>
              <a:t>（</a:t>
            </a:r>
            <a:r>
              <a:rPr lang="en-US" altLang="zh-CN" sz="2000">
                <a:solidFill>
                  <a:schemeClr val="tx1"/>
                </a:solidFill>
                <a:latin typeface="+mn-ea"/>
              </a:rPr>
              <a:t>Dependency Injection</a:t>
            </a:r>
            <a:r>
              <a:rPr lang="zh-CN" altLang="en-US" sz="2000">
                <a:solidFill>
                  <a:schemeClr val="tx1"/>
                </a:solidFill>
                <a:latin typeface="+mn-ea"/>
              </a:rPr>
              <a:t>，依赖注入）</a:t>
            </a:r>
            <a:endParaRPr lang="en-US" altLang="zh-CN" sz="2000">
              <a:solidFill>
                <a:schemeClr val="tx1"/>
              </a:solidFill>
              <a:latin typeface="+mn-ea"/>
            </a:endParaRPr>
          </a:p>
          <a:p>
            <a:r>
              <a:rPr lang="zh-CN" altLang="en-US" sz="2000">
                <a:solidFill>
                  <a:srgbClr val="7030A0"/>
                </a:solidFill>
                <a:latin typeface="+mn-ea"/>
              </a:rPr>
              <a:t>前提要有</a:t>
            </a:r>
            <a:r>
              <a:rPr lang="en-US" altLang="zh-CN" sz="2000">
                <a:solidFill>
                  <a:srgbClr val="7030A0"/>
                </a:solidFill>
                <a:latin typeface="+mn-ea"/>
              </a:rPr>
              <a:t>IOC</a:t>
            </a:r>
          </a:p>
          <a:p>
            <a:r>
              <a:rPr lang="zh-CN" altLang="en-US" sz="2000">
                <a:solidFill>
                  <a:schemeClr val="tx1"/>
                </a:solidFill>
                <a:latin typeface="+mn-ea"/>
              </a:rPr>
              <a:t>就是指对象是被动接受依赖类而不是自己主动去找，换句话说就是指对象不是从容器中查找它依赖的类，而是在容器实例化对象的时候主动将它依赖的类通过</a:t>
            </a:r>
            <a:r>
              <a:rPr lang="en-US" altLang="zh-CN" sz="2000">
                <a:solidFill>
                  <a:schemeClr val="tx1"/>
                </a:solidFill>
                <a:latin typeface="+mn-ea"/>
              </a:rPr>
              <a:t>javaBean</a:t>
            </a:r>
            <a:r>
              <a:rPr lang="zh-CN" altLang="en-US" sz="2000">
                <a:solidFill>
                  <a:schemeClr val="tx1"/>
                </a:solidFill>
                <a:latin typeface="+mn-ea"/>
              </a:rPr>
              <a:t>属性或者构造函数传递给它。 </a:t>
            </a:r>
          </a:p>
        </p:txBody>
      </p:sp>
    </p:spTree>
    <p:extLst>
      <p:ext uri="{BB962C8B-B14F-4D97-AF65-F5344CB8AC3E}">
        <p14:creationId xmlns:p14="http://schemas.microsoft.com/office/powerpoint/2010/main" val="1164441354"/>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a:xfrm>
            <a:off x="6096000" y="1797264"/>
            <a:ext cx="5058209" cy="583800"/>
          </a:xfrm>
        </p:spPr>
        <p:txBody>
          <a:bodyPr rtlCol="0"/>
          <a:lstStyle/>
          <a:p>
            <a:pPr rtl="0"/>
            <a:r>
              <a:rPr lang="zh-CN" altLang="en-US" sz="1600" b="0"/>
              <a:t>添加成功</a:t>
            </a:r>
            <a:endParaRPr lang="zh-cn" sz="1600" b="0"/>
          </a:p>
        </p:txBody>
      </p:sp>
      <p:pic>
        <p:nvPicPr>
          <p:cNvPr id="2" name="图片 1">
            <a:extLst>
              <a:ext uri="{FF2B5EF4-FFF2-40B4-BE49-F238E27FC236}">
                <a16:creationId xmlns:a16="http://schemas.microsoft.com/office/drawing/2014/main" id="{DB0523C4-C4EC-4947-9DF6-3345088D5ECB}"/>
              </a:ext>
            </a:extLst>
          </p:cNvPr>
          <p:cNvPicPr>
            <a:picLocks noChangeAspect="1"/>
          </p:cNvPicPr>
          <p:nvPr/>
        </p:nvPicPr>
        <p:blipFill>
          <a:blip r:embed="rId3"/>
          <a:stretch>
            <a:fillRect/>
          </a:stretch>
        </p:blipFill>
        <p:spPr>
          <a:xfrm>
            <a:off x="3078547" y="3559059"/>
            <a:ext cx="2330960" cy="1374224"/>
          </a:xfrm>
          <a:prstGeom prst="rect">
            <a:avLst/>
          </a:prstGeom>
        </p:spPr>
      </p:pic>
      <p:pic>
        <p:nvPicPr>
          <p:cNvPr id="3" name="图片 2">
            <a:extLst>
              <a:ext uri="{FF2B5EF4-FFF2-40B4-BE49-F238E27FC236}">
                <a16:creationId xmlns:a16="http://schemas.microsoft.com/office/drawing/2014/main" id="{A433EA5F-3A3B-4647-9AB7-5BEA5932E458}"/>
              </a:ext>
            </a:extLst>
          </p:cNvPr>
          <p:cNvPicPr>
            <a:picLocks noChangeAspect="1"/>
          </p:cNvPicPr>
          <p:nvPr/>
        </p:nvPicPr>
        <p:blipFill>
          <a:blip r:embed="rId4"/>
          <a:stretch>
            <a:fillRect/>
          </a:stretch>
        </p:blipFill>
        <p:spPr>
          <a:xfrm>
            <a:off x="213064" y="2672508"/>
            <a:ext cx="2653521" cy="1221621"/>
          </a:xfrm>
          <a:prstGeom prst="rect">
            <a:avLst/>
          </a:prstGeom>
        </p:spPr>
      </p:pic>
      <p:pic>
        <p:nvPicPr>
          <p:cNvPr id="4" name="图片 3">
            <a:extLst>
              <a:ext uri="{FF2B5EF4-FFF2-40B4-BE49-F238E27FC236}">
                <a16:creationId xmlns:a16="http://schemas.microsoft.com/office/drawing/2014/main" id="{261662D9-76AC-4084-B2BF-1068E04623C1}"/>
              </a:ext>
            </a:extLst>
          </p:cNvPr>
          <p:cNvPicPr>
            <a:picLocks noChangeAspect="1"/>
          </p:cNvPicPr>
          <p:nvPr/>
        </p:nvPicPr>
        <p:blipFill>
          <a:blip r:embed="rId5"/>
          <a:stretch>
            <a:fillRect/>
          </a:stretch>
        </p:blipFill>
        <p:spPr>
          <a:xfrm>
            <a:off x="2989672" y="1390209"/>
            <a:ext cx="2330960" cy="1221621"/>
          </a:xfrm>
          <a:prstGeom prst="rect">
            <a:avLst/>
          </a:prstGeom>
        </p:spPr>
      </p:pic>
      <p:pic>
        <p:nvPicPr>
          <p:cNvPr id="6" name="图片 5">
            <a:extLst>
              <a:ext uri="{FF2B5EF4-FFF2-40B4-BE49-F238E27FC236}">
                <a16:creationId xmlns:a16="http://schemas.microsoft.com/office/drawing/2014/main" id="{12ED474F-6E3B-4357-BFF2-01BE66C8B163}"/>
              </a:ext>
            </a:extLst>
          </p:cNvPr>
          <p:cNvPicPr>
            <a:picLocks noChangeAspect="1"/>
          </p:cNvPicPr>
          <p:nvPr/>
        </p:nvPicPr>
        <p:blipFill>
          <a:blip r:embed="rId6"/>
          <a:stretch>
            <a:fillRect/>
          </a:stretch>
        </p:blipFill>
        <p:spPr>
          <a:xfrm>
            <a:off x="7646737" y="1478808"/>
            <a:ext cx="2833609" cy="1804511"/>
          </a:xfrm>
          <a:prstGeom prst="rect">
            <a:avLst/>
          </a:prstGeom>
        </p:spPr>
      </p:pic>
      <p:pic>
        <p:nvPicPr>
          <p:cNvPr id="8" name="图片 7">
            <a:extLst>
              <a:ext uri="{FF2B5EF4-FFF2-40B4-BE49-F238E27FC236}">
                <a16:creationId xmlns:a16="http://schemas.microsoft.com/office/drawing/2014/main" id="{383D5D84-1050-48A4-B074-56B6269BECB2}"/>
              </a:ext>
            </a:extLst>
          </p:cNvPr>
          <p:cNvPicPr>
            <a:picLocks noChangeAspect="1"/>
          </p:cNvPicPr>
          <p:nvPr/>
        </p:nvPicPr>
        <p:blipFill>
          <a:blip r:embed="rId7"/>
          <a:stretch>
            <a:fillRect/>
          </a:stretch>
        </p:blipFill>
        <p:spPr>
          <a:xfrm>
            <a:off x="6096000" y="3712478"/>
            <a:ext cx="3955479" cy="1804511"/>
          </a:xfrm>
          <a:prstGeom prst="rect">
            <a:avLst/>
          </a:prstGeom>
        </p:spPr>
      </p:pic>
      <p:pic>
        <p:nvPicPr>
          <p:cNvPr id="9" name="图片 8">
            <a:extLst>
              <a:ext uri="{FF2B5EF4-FFF2-40B4-BE49-F238E27FC236}">
                <a16:creationId xmlns:a16="http://schemas.microsoft.com/office/drawing/2014/main" id="{58497191-BEE3-40BF-9B86-4AC272303BC1}"/>
              </a:ext>
            </a:extLst>
          </p:cNvPr>
          <p:cNvPicPr>
            <a:picLocks noChangeAspect="1"/>
          </p:cNvPicPr>
          <p:nvPr/>
        </p:nvPicPr>
        <p:blipFill>
          <a:blip r:embed="rId8"/>
          <a:stretch>
            <a:fillRect/>
          </a:stretch>
        </p:blipFill>
        <p:spPr>
          <a:xfrm>
            <a:off x="10304505" y="3486876"/>
            <a:ext cx="1699407" cy="1127858"/>
          </a:xfrm>
          <a:prstGeom prst="rect">
            <a:avLst/>
          </a:prstGeom>
        </p:spPr>
      </p:pic>
      <p:pic>
        <p:nvPicPr>
          <p:cNvPr id="10" name="图片 9">
            <a:extLst>
              <a:ext uri="{FF2B5EF4-FFF2-40B4-BE49-F238E27FC236}">
                <a16:creationId xmlns:a16="http://schemas.microsoft.com/office/drawing/2014/main" id="{10DE4ED7-2AC3-438C-8E13-CE42FDDE921C}"/>
              </a:ext>
            </a:extLst>
          </p:cNvPr>
          <p:cNvPicPr>
            <a:picLocks noChangeAspect="1"/>
          </p:cNvPicPr>
          <p:nvPr/>
        </p:nvPicPr>
        <p:blipFill>
          <a:blip r:embed="rId9"/>
          <a:stretch>
            <a:fillRect/>
          </a:stretch>
        </p:blipFill>
        <p:spPr>
          <a:xfrm>
            <a:off x="7366485" y="5764443"/>
            <a:ext cx="4503810" cy="243861"/>
          </a:xfrm>
          <a:prstGeom prst="rect">
            <a:avLst/>
          </a:prstGeom>
        </p:spPr>
      </p:pic>
      <p:sp>
        <p:nvSpPr>
          <p:cNvPr id="12" name="矩形: 圆角 11">
            <a:extLst>
              <a:ext uri="{FF2B5EF4-FFF2-40B4-BE49-F238E27FC236}">
                <a16:creationId xmlns:a16="http://schemas.microsoft.com/office/drawing/2014/main" id="{6AE65993-6546-4D4A-BA3B-13E18320FB72}"/>
              </a:ext>
            </a:extLst>
          </p:cNvPr>
          <p:cNvSpPr/>
          <p:nvPr/>
        </p:nvSpPr>
        <p:spPr>
          <a:xfrm>
            <a:off x="213064" y="559953"/>
            <a:ext cx="5220070"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13" name="矩形: 圆角 12">
            <a:extLst>
              <a:ext uri="{FF2B5EF4-FFF2-40B4-BE49-F238E27FC236}">
                <a16:creationId xmlns:a16="http://schemas.microsoft.com/office/drawing/2014/main" id="{BF134E44-7BF2-438B-8010-8262E0806433}"/>
              </a:ext>
            </a:extLst>
          </p:cNvPr>
          <p:cNvSpPr/>
          <p:nvPr/>
        </p:nvSpPr>
        <p:spPr>
          <a:xfrm>
            <a:off x="6182732" y="546353"/>
            <a:ext cx="3435658" cy="697312"/>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添加图书结果展示</a:t>
            </a:r>
          </a:p>
        </p:txBody>
      </p:sp>
      <p:pic>
        <p:nvPicPr>
          <p:cNvPr id="11" name="图片 10">
            <a:extLst>
              <a:ext uri="{FF2B5EF4-FFF2-40B4-BE49-F238E27FC236}">
                <a16:creationId xmlns:a16="http://schemas.microsoft.com/office/drawing/2014/main" id="{51415406-50FC-42F5-B7F1-28B75F956E94}"/>
              </a:ext>
            </a:extLst>
          </p:cNvPr>
          <p:cNvPicPr>
            <a:picLocks noChangeAspect="1"/>
          </p:cNvPicPr>
          <p:nvPr/>
        </p:nvPicPr>
        <p:blipFill>
          <a:blip r:embed="rId10"/>
          <a:stretch>
            <a:fillRect/>
          </a:stretch>
        </p:blipFill>
        <p:spPr>
          <a:xfrm>
            <a:off x="237160" y="5109066"/>
            <a:ext cx="2605327" cy="1310754"/>
          </a:xfrm>
          <a:prstGeom prst="rect">
            <a:avLst/>
          </a:prstGeom>
        </p:spPr>
      </p:pic>
    </p:spTree>
    <p:extLst>
      <p:ext uri="{BB962C8B-B14F-4D97-AF65-F5344CB8AC3E}">
        <p14:creationId xmlns:p14="http://schemas.microsoft.com/office/powerpoint/2010/main" val="11330858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pic>
        <p:nvPicPr>
          <p:cNvPr id="2" name="图片 1">
            <a:extLst>
              <a:ext uri="{FF2B5EF4-FFF2-40B4-BE49-F238E27FC236}">
                <a16:creationId xmlns:a16="http://schemas.microsoft.com/office/drawing/2014/main" id="{6A5C229E-A457-41E5-8972-4274D12F1FE3}"/>
              </a:ext>
            </a:extLst>
          </p:cNvPr>
          <p:cNvPicPr>
            <a:picLocks noChangeAspect="1"/>
          </p:cNvPicPr>
          <p:nvPr/>
        </p:nvPicPr>
        <p:blipFill>
          <a:blip r:embed="rId3"/>
          <a:stretch>
            <a:fillRect/>
          </a:stretch>
        </p:blipFill>
        <p:spPr>
          <a:xfrm>
            <a:off x="590103" y="1473406"/>
            <a:ext cx="4019219" cy="1835700"/>
          </a:xfrm>
          <a:prstGeom prst="rect">
            <a:avLst/>
          </a:prstGeom>
        </p:spPr>
      </p:pic>
      <p:pic>
        <p:nvPicPr>
          <p:cNvPr id="3" name="图片 2">
            <a:extLst>
              <a:ext uri="{FF2B5EF4-FFF2-40B4-BE49-F238E27FC236}">
                <a16:creationId xmlns:a16="http://schemas.microsoft.com/office/drawing/2014/main" id="{75DF57CA-0726-43E6-85C9-DD27FEE6400F}"/>
              </a:ext>
            </a:extLst>
          </p:cNvPr>
          <p:cNvPicPr>
            <a:picLocks noChangeAspect="1"/>
          </p:cNvPicPr>
          <p:nvPr/>
        </p:nvPicPr>
        <p:blipFill>
          <a:blip r:embed="rId4"/>
          <a:stretch>
            <a:fillRect/>
          </a:stretch>
        </p:blipFill>
        <p:spPr>
          <a:xfrm>
            <a:off x="590103" y="3637670"/>
            <a:ext cx="4019219" cy="1687314"/>
          </a:xfrm>
          <a:prstGeom prst="rect">
            <a:avLst/>
          </a:prstGeom>
        </p:spPr>
      </p:pic>
      <p:pic>
        <p:nvPicPr>
          <p:cNvPr id="4" name="图片 3">
            <a:extLst>
              <a:ext uri="{FF2B5EF4-FFF2-40B4-BE49-F238E27FC236}">
                <a16:creationId xmlns:a16="http://schemas.microsoft.com/office/drawing/2014/main" id="{F4E593AE-AD07-4A2B-A333-43E2F069668F}"/>
              </a:ext>
            </a:extLst>
          </p:cNvPr>
          <p:cNvPicPr>
            <a:picLocks noChangeAspect="1"/>
          </p:cNvPicPr>
          <p:nvPr/>
        </p:nvPicPr>
        <p:blipFill>
          <a:blip r:embed="rId5"/>
          <a:stretch>
            <a:fillRect/>
          </a:stretch>
        </p:blipFill>
        <p:spPr>
          <a:xfrm>
            <a:off x="6096000" y="2891946"/>
            <a:ext cx="2186296" cy="3325092"/>
          </a:xfrm>
          <a:prstGeom prst="rect">
            <a:avLst/>
          </a:prstGeom>
        </p:spPr>
      </p:pic>
      <p:pic>
        <p:nvPicPr>
          <p:cNvPr id="6" name="图片 5">
            <a:extLst>
              <a:ext uri="{FF2B5EF4-FFF2-40B4-BE49-F238E27FC236}">
                <a16:creationId xmlns:a16="http://schemas.microsoft.com/office/drawing/2014/main" id="{F994DB89-F7D0-409E-A46D-599ECEED02CE}"/>
              </a:ext>
            </a:extLst>
          </p:cNvPr>
          <p:cNvPicPr>
            <a:picLocks noChangeAspect="1"/>
          </p:cNvPicPr>
          <p:nvPr/>
        </p:nvPicPr>
        <p:blipFill>
          <a:blip r:embed="rId6"/>
          <a:stretch>
            <a:fillRect/>
          </a:stretch>
        </p:blipFill>
        <p:spPr>
          <a:xfrm>
            <a:off x="9934296" y="2175266"/>
            <a:ext cx="2004234" cy="1204064"/>
          </a:xfrm>
          <a:prstGeom prst="rect">
            <a:avLst/>
          </a:prstGeom>
        </p:spPr>
      </p:pic>
      <p:pic>
        <p:nvPicPr>
          <p:cNvPr id="8" name="图片 7">
            <a:extLst>
              <a:ext uri="{FF2B5EF4-FFF2-40B4-BE49-F238E27FC236}">
                <a16:creationId xmlns:a16="http://schemas.microsoft.com/office/drawing/2014/main" id="{57558365-C083-4C86-8964-AD29F65E29D6}"/>
              </a:ext>
            </a:extLst>
          </p:cNvPr>
          <p:cNvPicPr>
            <a:picLocks noChangeAspect="1"/>
          </p:cNvPicPr>
          <p:nvPr/>
        </p:nvPicPr>
        <p:blipFill>
          <a:blip r:embed="rId7"/>
          <a:stretch>
            <a:fillRect/>
          </a:stretch>
        </p:blipFill>
        <p:spPr>
          <a:xfrm>
            <a:off x="8334483" y="3526565"/>
            <a:ext cx="3751938" cy="2266146"/>
          </a:xfrm>
          <a:prstGeom prst="rect">
            <a:avLst/>
          </a:prstGeom>
        </p:spPr>
      </p:pic>
      <p:sp>
        <p:nvSpPr>
          <p:cNvPr id="10" name="矩形: 圆角 9">
            <a:extLst>
              <a:ext uri="{FF2B5EF4-FFF2-40B4-BE49-F238E27FC236}">
                <a16:creationId xmlns:a16="http://schemas.microsoft.com/office/drawing/2014/main" id="{BC90CC47-16C8-436C-A8DF-619304CBBA36}"/>
              </a:ext>
            </a:extLst>
          </p:cNvPr>
          <p:cNvSpPr/>
          <p:nvPr/>
        </p:nvSpPr>
        <p:spPr>
          <a:xfrm>
            <a:off x="590103" y="559953"/>
            <a:ext cx="3453414"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11" name="矩形: 圆角 10">
            <a:extLst>
              <a:ext uri="{FF2B5EF4-FFF2-40B4-BE49-F238E27FC236}">
                <a16:creationId xmlns:a16="http://schemas.microsoft.com/office/drawing/2014/main" id="{9CAABA96-A1B7-479E-9427-82FC5E2CE80B}"/>
              </a:ext>
            </a:extLst>
          </p:cNvPr>
          <p:cNvSpPr/>
          <p:nvPr/>
        </p:nvSpPr>
        <p:spPr>
          <a:xfrm>
            <a:off x="6108769" y="2001985"/>
            <a:ext cx="3453414"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删除成功</a:t>
            </a:r>
          </a:p>
        </p:txBody>
      </p:sp>
      <p:sp>
        <p:nvSpPr>
          <p:cNvPr id="12" name="矩形: 圆角 11">
            <a:extLst>
              <a:ext uri="{FF2B5EF4-FFF2-40B4-BE49-F238E27FC236}">
                <a16:creationId xmlns:a16="http://schemas.microsoft.com/office/drawing/2014/main" id="{6886A833-3A62-41F6-80DE-2305232DD9D4}"/>
              </a:ext>
            </a:extLst>
          </p:cNvPr>
          <p:cNvSpPr/>
          <p:nvPr/>
        </p:nvSpPr>
        <p:spPr>
          <a:xfrm>
            <a:off x="5297595" y="559952"/>
            <a:ext cx="3453414" cy="638245"/>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删除图书结果展示</a:t>
            </a:r>
          </a:p>
        </p:txBody>
      </p:sp>
    </p:spTree>
    <p:extLst>
      <p:ext uri="{BB962C8B-B14F-4D97-AF65-F5344CB8AC3E}">
        <p14:creationId xmlns:p14="http://schemas.microsoft.com/office/powerpoint/2010/main" val="1292551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pic>
        <p:nvPicPr>
          <p:cNvPr id="9" name="图片 8">
            <a:extLst>
              <a:ext uri="{FF2B5EF4-FFF2-40B4-BE49-F238E27FC236}">
                <a16:creationId xmlns:a16="http://schemas.microsoft.com/office/drawing/2014/main" id="{812302AA-B277-46E8-92EC-0A7855C319E9}"/>
              </a:ext>
            </a:extLst>
          </p:cNvPr>
          <p:cNvPicPr>
            <a:picLocks noChangeAspect="1"/>
          </p:cNvPicPr>
          <p:nvPr/>
        </p:nvPicPr>
        <p:blipFill>
          <a:blip r:embed="rId3"/>
          <a:stretch>
            <a:fillRect/>
          </a:stretch>
        </p:blipFill>
        <p:spPr>
          <a:xfrm>
            <a:off x="190833" y="4880264"/>
            <a:ext cx="2120710" cy="991628"/>
          </a:xfrm>
          <a:prstGeom prst="rect">
            <a:avLst/>
          </a:prstGeom>
        </p:spPr>
      </p:pic>
      <p:pic>
        <p:nvPicPr>
          <p:cNvPr id="10" name="图片 9">
            <a:extLst>
              <a:ext uri="{FF2B5EF4-FFF2-40B4-BE49-F238E27FC236}">
                <a16:creationId xmlns:a16="http://schemas.microsoft.com/office/drawing/2014/main" id="{2A846A9C-210B-4C81-8261-FD12E48682B7}"/>
              </a:ext>
            </a:extLst>
          </p:cNvPr>
          <p:cNvPicPr>
            <a:picLocks noChangeAspect="1"/>
          </p:cNvPicPr>
          <p:nvPr/>
        </p:nvPicPr>
        <p:blipFill>
          <a:blip r:embed="rId4"/>
          <a:stretch>
            <a:fillRect/>
          </a:stretch>
        </p:blipFill>
        <p:spPr>
          <a:xfrm>
            <a:off x="297186" y="2537745"/>
            <a:ext cx="2083933" cy="1149756"/>
          </a:xfrm>
          <a:prstGeom prst="rect">
            <a:avLst/>
          </a:prstGeom>
        </p:spPr>
      </p:pic>
      <p:pic>
        <p:nvPicPr>
          <p:cNvPr id="11" name="图片 10">
            <a:extLst>
              <a:ext uri="{FF2B5EF4-FFF2-40B4-BE49-F238E27FC236}">
                <a16:creationId xmlns:a16="http://schemas.microsoft.com/office/drawing/2014/main" id="{7129B7AD-DEFA-4BC6-8527-FC39FB22A932}"/>
              </a:ext>
            </a:extLst>
          </p:cNvPr>
          <p:cNvPicPr>
            <a:picLocks noChangeAspect="1"/>
          </p:cNvPicPr>
          <p:nvPr/>
        </p:nvPicPr>
        <p:blipFill>
          <a:blip r:embed="rId5"/>
          <a:stretch>
            <a:fillRect/>
          </a:stretch>
        </p:blipFill>
        <p:spPr>
          <a:xfrm>
            <a:off x="2518002" y="3525770"/>
            <a:ext cx="2157912" cy="1228945"/>
          </a:xfrm>
          <a:prstGeom prst="rect">
            <a:avLst/>
          </a:prstGeom>
        </p:spPr>
      </p:pic>
      <p:pic>
        <p:nvPicPr>
          <p:cNvPr id="12" name="图片 11">
            <a:extLst>
              <a:ext uri="{FF2B5EF4-FFF2-40B4-BE49-F238E27FC236}">
                <a16:creationId xmlns:a16="http://schemas.microsoft.com/office/drawing/2014/main" id="{237A2E6C-70C4-430B-A813-781927C69B7A}"/>
              </a:ext>
            </a:extLst>
          </p:cNvPr>
          <p:cNvPicPr>
            <a:picLocks noChangeAspect="1"/>
          </p:cNvPicPr>
          <p:nvPr/>
        </p:nvPicPr>
        <p:blipFill>
          <a:blip r:embed="rId6"/>
          <a:stretch>
            <a:fillRect/>
          </a:stretch>
        </p:blipFill>
        <p:spPr>
          <a:xfrm>
            <a:off x="2594470" y="1479286"/>
            <a:ext cx="2004976" cy="1152392"/>
          </a:xfrm>
          <a:prstGeom prst="rect">
            <a:avLst/>
          </a:prstGeom>
        </p:spPr>
      </p:pic>
      <p:pic>
        <p:nvPicPr>
          <p:cNvPr id="13" name="图片 12">
            <a:extLst>
              <a:ext uri="{FF2B5EF4-FFF2-40B4-BE49-F238E27FC236}">
                <a16:creationId xmlns:a16="http://schemas.microsoft.com/office/drawing/2014/main" id="{16D16AF8-6D08-42B4-81DD-EC00E1BA9432}"/>
              </a:ext>
            </a:extLst>
          </p:cNvPr>
          <p:cNvPicPr>
            <a:picLocks noChangeAspect="1"/>
          </p:cNvPicPr>
          <p:nvPr/>
        </p:nvPicPr>
        <p:blipFill>
          <a:blip r:embed="rId7"/>
          <a:stretch>
            <a:fillRect/>
          </a:stretch>
        </p:blipFill>
        <p:spPr>
          <a:xfrm>
            <a:off x="6035111" y="2879278"/>
            <a:ext cx="2049080" cy="3266715"/>
          </a:xfrm>
          <a:prstGeom prst="rect">
            <a:avLst/>
          </a:prstGeom>
        </p:spPr>
      </p:pic>
      <p:pic>
        <p:nvPicPr>
          <p:cNvPr id="14" name="图片 13">
            <a:extLst>
              <a:ext uri="{FF2B5EF4-FFF2-40B4-BE49-F238E27FC236}">
                <a16:creationId xmlns:a16="http://schemas.microsoft.com/office/drawing/2014/main" id="{62AEBDFE-9F7B-48C0-A992-EDADAC6196A8}"/>
              </a:ext>
            </a:extLst>
          </p:cNvPr>
          <p:cNvPicPr>
            <a:picLocks noChangeAspect="1"/>
          </p:cNvPicPr>
          <p:nvPr/>
        </p:nvPicPr>
        <p:blipFill>
          <a:blip r:embed="rId8"/>
          <a:stretch>
            <a:fillRect/>
          </a:stretch>
        </p:blipFill>
        <p:spPr>
          <a:xfrm>
            <a:off x="8798416" y="4282705"/>
            <a:ext cx="2072820" cy="1364098"/>
          </a:xfrm>
          <a:prstGeom prst="rect">
            <a:avLst/>
          </a:prstGeom>
        </p:spPr>
      </p:pic>
      <p:pic>
        <p:nvPicPr>
          <p:cNvPr id="15" name="图片 14">
            <a:extLst>
              <a:ext uri="{FF2B5EF4-FFF2-40B4-BE49-F238E27FC236}">
                <a16:creationId xmlns:a16="http://schemas.microsoft.com/office/drawing/2014/main" id="{C56E3404-BADF-44E0-8BEC-3F2161CD19FC}"/>
              </a:ext>
            </a:extLst>
          </p:cNvPr>
          <p:cNvPicPr>
            <a:picLocks noChangeAspect="1"/>
          </p:cNvPicPr>
          <p:nvPr/>
        </p:nvPicPr>
        <p:blipFill>
          <a:blip r:embed="rId9"/>
          <a:stretch>
            <a:fillRect/>
          </a:stretch>
        </p:blipFill>
        <p:spPr>
          <a:xfrm>
            <a:off x="8135897" y="3029956"/>
            <a:ext cx="3782465" cy="212806"/>
          </a:xfrm>
          <a:prstGeom prst="rect">
            <a:avLst/>
          </a:prstGeom>
        </p:spPr>
      </p:pic>
      <p:pic>
        <p:nvPicPr>
          <p:cNvPr id="16" name="图片 15">
            <a:extLst>
              <a:ext uri="{FF2B5EF4-FFF2-40B4-BE49-F238E27FC236}">
                <a16:creationId xmlns:a16="http://schemas.microsoft.com/office/drawing/2014/main" id="{91E3773F-5CCD-4717-8138-DB7823EDCD3A}"/>
              </a:ext>
            </a:extLst>
          </p:cNvPr>
          <p:cNvPicPr>
            <a:picLocks noChangeAspect="1"/>
          </p:cNvPicPr>
          <p:nvPr/>
        </p:nvPicPr>
        <p:blipFill>
          <a:blip r:embed="rId10"/>
          <a:stretch>
            <a:fillRect/>
          </a:stretch>
        </p:blipFill>
        <p:spPr>
          <a:xfrm>
            <a:off x="8135897" y="3525770"/>
            <a:ext cx="3782465" cy="299989"/>
          </a:xfrm>
          <a:prstGeom prst="rect">
            <a:avLst/>
          </a:prstGeom>
        </p:spPr>
      </p:pic>
      <p:sp>
        <p:nvSpPr>
          <p:cNvPr id="18" name="矩形: 圆角 17">
            <a:extLst>
              <a:ext uri="{FF2B5EF4-FFF2-40B4-BE49-F238E27FC236}">
                <a16:creationId xmlns:a16="http://schemas.microsoft.com/office/drawing/2014/main" id="{79D0EACC-2C30-47EC-B151-20085CD9C01F}"/>
              </a:ext>
            </a:extLst>
          </p:cNvPr>
          <p:cNvSpPr/>
          <p:nvPr/>
        </p:nvSpPr>
        <p:spPr>
          <a:xfrm>
            <a:off x="587547" y="564897"/>
            <a:ext cx="3453414"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错误处理</a:t>
            </a:r>
          </a:p>
        </p:txBody>
      </p:sp>
      <p:sp>
        <p:nvSpPr>
          <p:cNvPr id="19" name="矩形: 圆角 18">
            <a:extLst>
              <a:ext uri="{FF2B5EF4-FFF2-40B4-BE49-F238E27FC236}">
                <a16:creationId xmlns:a16="http://schemas.microsoft.com/office/drawing/2014/main" id="{15BE1519-3E45-4431-AC3B-5601071DC436}"/>
              </a:ext>
            </a:extLst>
          </p:cNvPr>
          <p:cNvSpPr/>
          <p:nvPr/>
        </p:nvSpPr>
        <p:spPr>
          <a:xfrm>
            <a:off x="5026228" y="472706"/>
            <a:ext cx="3453414" cy="638245"/>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修改图书信息结果展示</a:t>
            </a:r>
          </a:p>
        </p:txBody>
      </p:sp>
      <p:sp>
        <p:nvSpPr>
          <p:cNvPr id="20" name="矩形: 圆角 19">
            <a:extLst>
              <a:ext uri="{FF2B5EF4-FFF2-40B4-BE49-F238E27FC236}">
                <a16:creationId xmlns:a16="http://schemas.microsoft.com/office/drawing/2014/main" id="{1143F982-79FA-40F0-BAD4-65D436F0D8DB}"/>
              </a:ext>
            </a:extLst>
          </p:cNvPr>
          <p:cNvSpPr/>
          <p:nvPr/>
        </p:nvSpPr>
        <p:spPr>
          <a:xfrm>
            <a:off x="6178504" y="1968839"/>
            <a:ext cx="3453414" cy="638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修改成功</a:t>
            </a:r>
          </a:p>
        </p:txBody>
      </p:sp>
    </p:spTree>
    <p:extLst>
      <p:ext uri="{BB962C8B-B14F-4D97-AF65-F5344CB8AC3E}">
        <p14:creationId xmlns:p14="http://schemas.microsoft.com/office/powerpoint/2010/main" val="26777468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239AA3A-0921-4FD4-B55D-3DE18F2673C7}"/>
              </a:ext>
            </a:extLst>
          </p:cNvPr>
          <p:cNvSpPr/>
          <p:nvPr/>
        </p:nvSpPr>
        <p:spPr>
          <a:xfrm>
            <a:off x="213064" y="293682"/>
            <a:ext cx="5326602" cy="78028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图书实体类</a:t>
            </a:r>
          </a:p>
        </p:txBody>
      </p:sp>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3828ADCB-E2F7-419C-9277-53EC9CCD3CE0}"/>
              </a:ext>
            </a:extLst>
          </p:cNvPr>
          <p:cNvPicPr>
            <a:picLocks noChangeAspect="1"/>
          </p:cNvPicPr>
          <p:nvPr/>
        </p:nvPicPr>
        <p:blipFill>
          <a:blip r:embed="rId3"/>
          <a:stretch>
            <a:fillRect/>
          </a:stretch>
        </p:blipFill>
        <p:spPr>
          <a:xfrm>
            <a:off x="228424" y="1382363"/>
            <a:ext cx="5626875" cy="4400680"/>
          </a:xfrm>
          <a:prstGeom prst="rect">
            <a:avLst/>
          </a:prstGeom>
        </p:spPr>
      </p:pic>
      <p:pic>
        <p:nvPicPr>
          <p:cNvPr id="3" name="图片 2">
            <a:extLst>
              <a:ext uri="{FF2B5EF4-FFF2-40B4-BE49-F238E27FC236}">
                <a16:creationId xmlns:a16="http://schemas.microsoft.com/office/drawing/2014/main" id="{17D46E98-D846-45B2-8D25-08072790C4E0}"/>
              </a:ext>
            </a:extLst>
          </p:cNvPr>
          <p:cNvPicPr>
            <a:picLocks noChangeAspect="1"/>
          </p:cNvPicPr>
          <p:nvPr/>
        </p:nvPicPr>
        <p:blipFill>
          <a:blip r:embed="rId4"/>
          <a:stretch>
            <a:fillRect/>
          </a:stretch>
        </p:blipFill>
        <p:spPr>
          <a:xfrm>
            <a:off x="6293303" y="1382363"/>
            <a:ext cx="5580063" cy="4400680"/>
          </a:xfrm>
          <a:prstGeom prst="rect">
            <a:avLst/>
          </a:prstGeom>
        </p:spPr>
      </p:pic>
      <p:sp>
        <p:nvSpPr>
          <p:cNvPr id="8" name="矩形: 圆角 7">
            <a:extLst>
              <a:ext uri="{FF2B5EF4-FFF2-40B4-BE49-F238E27FC236}">
                <a16:creationId xmlns:a16="http://schemas.microsoft.com/office/drawing/2014/main" id="{4BBC2791-BF9F-415E-8384-5ED4A09313B6}"/>
              </a:ext>
            </a:extLst>
          </p:cNvPr>
          <p:cNvSpPr/>
          <p:nvPr/>
        </p:nvSpPr>
        <p:spPr>
          <a:xfrm>
            <a:off x="6420033" y="292836"/>
            <a:ext cx="5326602" cy="780288"/>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用户实体类</a:t>
            </a:r>
          </a:p>
        </p:txBody>
      </p:sp>
    </p:spTree>
    <p:extLst>
      <p:ext uri="{BB962C8B-B14F-4D97-AF65-F5344CB8AC3E}">
        <p14:creationId xmlns:p14="http://schemas.microsoft.com/office/powerpoint/2010/main" val="1854504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239AA3A-0921-4FD4-B55D-3DE18F2673C7}"/>
              </a:ext>
            </a:extLst>
          </p:cNvPr>
          <p:cNvSpPr/>
          <p:nvPr/>
        </p:nvSpPr>
        <p:spPr>
          <a:xfrm>
            <a:off x="346228" y="622385"/>
            <a:ext cx="5465599" cy="957841"/>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chemeClr val="tx1"/>
                </a:solidFill>
                <a:latin typeface="+mn-ea"/>
              </a:rPr>
              <a:t>用户登陆成功控制层部分代码</a:t>
            </a:r>
          </a:p>
        </p:txBody>
      </p:sp>
      <p:pic>
        <p:nvPicPr>
          <p:cNvPr id="10" name="图片 9">
            <a:extLst>
              <a:ext uri="{FF2B5EF4-FFF2-40B4-BE49-F238E27FC236}">
                <a16:creationId xmlns:a16="http://schemas.microsoft.com/office/drawing/2014/main" id="{2492E43D-21CC-4F2C-B07F-CA32C4B8A1C8}"/>
              </a:ext>
            </a:extLst>
          </p:cNvPr>
          <p:cNvPicPr>
            <a:picLocks noChangeAspect="1"/>
          </p:cNvPicPr>
          <p:nvPr/>
        </p:nvPicPr>
        <p:blipFill>
          <a:blip r:embed="rId3"/>
          <a:stretch>
            <a:fillRect/>
          </a:stretch>
        </p:blipFill>
        <p:spPr>
          <a:xfrm>
            <a:off x="6593239" y="716045"/>
            <a:ext cx="4961050" cy="5425910"/>
          </a:xfrm>
          <a:prstGeom prst="rect">
            <a:avLst/>
          </a:prstGeom>
        </p:spPr>
      </p:pic>
      <p:sp>
        <p:nvSpPr>
          <p:cNvPr id="14" name="矩形: 圆角 13">
            <a:extLst>
              <a:ext uri="{FF2B5EF4-FFF2-40B4-BE49-F238E27FC236}">
                <a16:creationId xmlns:a16="http://schemas.microsoft.com/office/drawing/2014/main" id="{04CE327D-2526-421D-A331-C4CC1512D4B7}"/>
              </a:ext>
            </a:extLst>
          </p:cNvPr>
          <p:cNvSpPr/>
          <p:nvPr/>
        </p:nvSpPr>
        <p:spPr>
          <a:xfrm>
            <a:off x="399516" y="3067651"/>
            <a:ext cx="5359022" cy="1400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代码描述：</a:t>
            </a:r>
            <a:endParaRPr lang="en-US" altLang="zh-CN">
              <a:solidFill>
                <a:schemeClr val="tx1"/>
              </a:solidFill>
              <a:latin typeface="+mn-ea"/>
            </a:endParaRPr>
          </a:p>
          <a:p>
            <a:r>
              <a:rPr lang="zh-CN" altLang="en-US">
                <a:solidFill>
                  <a:schemeClr val="tx1"/>
                </a:solidFill>
                <a:latin typeface="+mn-ea"/>
              </a:rPr>
              <a:t>通过</a:t>
            </a:r>
            <a:r>
              <a:rPr lang="en-US" altLang="zh-CN">
                <a:solidFill>
                  <a:schemeClr val="tx1"/>
                </a:solidFill>
                <a:latin typeface="+mn-ea"/>
              </a:rPr>
              <a:t>@Controller</a:t>
            </a:r>
            <a:r>
              <a:rPr lang="zh-CN" altLang="en-US">
                <a:solidFill>
                  <a:schemeClr val="tx1"/>
                </a:solidFill>
                <a:latin typeface="+mn-ea"/>
              </a:rPr>
              <a:t>注解为控制器</a:t>
            </a:r>
            <a:endParaRPr lang="en-US" altLang="zh-CN">
              <a:solidFill>
                <a:schemeClr val="tx1"/>
              </a:solidFill>
              <a:latin typeface="+mn-ea"/>
            </a:endParaRPr>
          </a:p>
          <a:p>
            <a:r>
              <a:rPr lang="zh-CN" altLang="en-US">
                <a:solidFill>
                  <a:schemeClr val="tx1"/>
                </a:solidFill>
                <a:latin typeface="+mn-ea"/>
              </a:rPr>
              <a:t>实现对用户功能的管理</a:t>
            </a:r>
            <a:endParaRPr lang="en-US" altLang="zh-CN">
              <a:solidFill>
                <a:schemeClr val="tx1"/>
              </a:solidFill>
              <a:latin typeface="+mn-ea"/>
            </a:endParaRPr>
          </a:p>
          <a:p>
            <a:endParaRPr lang="zh-CN" altLang="en-US">
              <a:solidFill>
                <a:schemeClr val="tx1"/>
              </a:solidFill>
              <a:latin typeface="+mn-ea"/>
            </a:endParaRPr>
          </a:p>
        </p:txBody>
      </p:sp>
    </p:spTree>
    <p:extLst>
      <p:ext uri="{BB962C8B-B14F-4D97-AF65-F5344CB8AC3E}">
        <p14:creationId xmlns:p14="http://schemas.microsoft.com/office/powerpoint/2010/main" val="5436083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sp>
        <p:nvSpPr>
          <p:cNvPr id="7" name="矩形: 圆角 6">
            <a:extLst>
              <a:ext uri="{FF2B5EF4-FFF2-40B4-BE49-F238E27FC236}">
                <a16:creationId xmlns:a16="http://schemas.microsoft.com/office/drawing/2014/main" id="{0239AA3A-0921-4FD4-B55D-3DE18F2673C7}"/>
              </a:ext>
            </a:extLst>
          </p:cNvPr>
          <p:cNvSpPr/>
          <p:nvPr/>
        </p:nvSpPr>
        <p:spPr>
          <a:xfrm>
            <a:off x="221942" y="491864"/>
            <a:ext cx="5752730" cy="731584"/>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用户操作控制层代码</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E28287D7-CA65-45D1-9C94-A84401CAB6C7}"/>
              </a:ext>
            </a:extLst>
          </p:cNvPr>
          <p:cNvPicPr>
            <a:picLocks noChangeAspect="1"/>
          </p:cNvPicPr>
          <p:nvPr/>
        </p:nvPicPr>
        <p:blipFill>
          <a:blip r:embed="rId3"/>
          <a:stretch>
            <a:fillRect/>
          </a:stretch>
        </p:blipFill>
        <p:spPr>
          <a:xfrm>
            <a:off x="596282" y="1323556"/>
            <a:ext cx="4657539" cy="2691606"/>
          </a:xfrm>
          <a:prstGeom prst="rect">
            <a:avLst/>
          </a:prstGeom>
        </p:spPr>
      </p:pic>
      <p:pic>
        <p:nvPicPr>
          <p:cNvPr id="10" name="图片 9">
            <a:extLst>
              <a:ext uri="{FF2B5EF4-FFF2-40B4-BE49-F238E27FC236}">
                <a16:creationId xmlns:a16="http://schemas.microsoft.com/office/drawing/2014/main" id="{98A41EFF-19FD-4E35-B984-10930347784F}"/>
              </a:ext>
            </a:extLst>
          </p:cNvPr>
          <p:cNvPicPr>
            <a:picLocks noChangeAspect="1"/>
          </p:cNvPicPr>
          <p:nvPr/>
        </p:nvPicPr>
        <p:blipFill>
          <a:blip r:embed="rId4"/>
          <a:stretch>
            <a:fillRect/>
          </a:stretch>
        </p:blipFill>
        <p:spPr>
          <a:xfrm>
            <a:off x="6494545" y="682228"/>
            <a:ext cx="5058208" cy="2691606"/>
          </a:xfrm>
          <a:prstGeom prst="rect">
            <a:avLst/>
          </a:prstGeom>
        </p:spPr>
      </p:pic>
      <p:pic>
        <p:nvPicPr>
          <p:cNvPr id="11" name="图片 10">
            <a:extLst>
              <a:ext uri="{FF2B5EF4-FFF2-40B4-BE49-F238E27FC236}">
                <a16:creationId xmlns:a16="http://schemas.microsoft.com/office/drawing/2014/main" id="{A43440C2-4F15-4997-ACA3-14CC32CB8922}"/>
              </a:ext>
            </a:extLst>
          </p:cNvPr>
          <p:cNvPicPr>
            <a:picLocks noChangeAspect="1"/>
          </p:cNvPicPr>
          <p:nvPr/>
        </p:nvPicPr>
        <p:blipFill>
          <a:blip r:embed="rId5"/>
          <a:stretch>
            <a:fillRect/>
          </a:stretch>
        </p:blipFill>
        <p:spPr>
          <a:xfrm>
            <a:off x="579561" y="3429000"/>
            <a:ext cx="4655346" cy="2691605"/>
          </a:xfrm>
          <a:prstGeom prst="rect">
            <a:avLst/>
          </a:prstGeom>
        </p:spPr>
      </p:pic>
      <p:pic>
        <p:nvPicPr>
          <p:cNvPr id="12" name="图片 11">
            <a:extLst>
              <a:ext uri="{FF2B5EF4-FFF2-40B4-BE49-F238E27FC236}">
                <a16:creationId xmlns:a16="http://schemas.microsoft.com/office/drawing/2014/main" id="{14F80FFB-39B7-420C-8704-344E2047262D}"/>
              </a:ext>
            </a:extLst>
          </p:cNvPr>
          <p:cNvPicPr>
            <a:picLocks noChangeAspect="1"/>
          </p:cNvPicPr>
          <p:nvPr/>
        </p:nvPicPr>
        <p:blipFill>
          <a:blip r:embed="rId6"/>
          <a:stretch>
            <a:fillRect/>
          </a:stretch>
        </p:blipFill>
        <p:spPr>
          <a:xfrm>
            <a:off x="6502905" y="3629975"/>
            <a:ext cx="5041487" cy="2842838"/>
          </a:xfrm>
          <a:prstGeom prst="rect">
            <a:avLst/>
          </a:prstGeom>
        </p:spPr>
      </p:pic>
    </p:spTree>
    <p:extLst>
      <p:ext uri="{BB962C8B-B14F-4D97-AF65-F5344CB8AC3E}">
        <p14:creationId xmlns:p14="http://schemas.microsoft.com/office/powerpoint/2010/main" val="37329495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5F8678D8-4973-4232-8FCF-7EFB7BADB413}"/>
              </a:ext>
            </a:extLst>
          </p:cNvPr>
          <p:cNvPicPr>
            <a:picLocks noChangeAspect="1"/>
          </p:cNvPicPr>
          <p:nvPr/>
        </p:nvPicPr>
        <p:blipFill>
          <a:blip r:embed="rId3"/>
          <a:stretch>
            <a:fillRect/>
          </a:stretch>
        </p:blipFill>
        <p:spPr>
          <a:xfrm>
            <a:off x="6331700" y="489219"/>
            <a:ext cx="4724809" cy="5860288"/>
          </a:xfrm>
          <a:prstGeom prst="rect">
            <a:avLst/>
          </a:prstGeom>
        </p:spPr>
      </p:pic>
      <p:sp>
        <p:nvSpPr>
          <p:cNvPr id="8" name="矩形: 圆角 7">
            <a:extLst>
              <a:ext uri="{FF2B5EF4-FFF2-40B4-BE49-F238E27FC236}">
                <a16:creationId xmlns:a16="http://schemas.microsoft.com/office/drawing/2014/main" id="{66D077BB-A233-4447-8927-2AB91D9E7026}"/>
              </a:ext>
            </a:extLst>
          </p:cNvPr>
          <p:cNvSpPr/>
          <p:nvPr/>
        </p:nvSpPr>
        <p:spPr>
          <a:xfrm>
            <a:off x="346228" y="622385"/>
            <a:ext cx="5465599" cy="957841"/>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a:solidFill>
                  <a:schemeClr val="tx1"/>
                </a:solidFill>
                <a:latin typeface="+mn-ea"/>
              </a:rPr>
              <a:t>管理员登陆成功控制层部分代码</a:t>
            </a:r>
          </a:p>
        </p:txBody>
      </p:sp>
      <p:sp>
        <p:nvSpPr>
          <p:cNvPr id="10" name="矩形: 圆角 9">
            <a:extLst>
              <a:ext uri="{FF2B5EF4-FFF2-40B4-BE49-F238E27FC236}">
                <a16:creationId xmlns:a16="http://schemas.microsoft.com/office/drawing/2014/main" id="{14F99263-78F3-4E93-871F-785374771200}"/>
              </a:ext>
            </a:extLst>
          </p:cNvPr>
          <p:cNvSpPr/>
          <p:nvPr/>
        </p:nvSpPr>
        <p:spPr>
          <a:xfrm>
            <a:off x="399516" y="3067651"/>
            <a:ext cx="5359022" cy="140024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代码描述：</a:t>
            </a:r>
            <a:endParaRPr lang="en-US" altLang="zh-CN">
              <a:solidFill>
                <a:schemeClr val="tx1"/>
              </a:solidFill>
              <a:latin typeface="+mn-ea"/>
            </a:endParaRPr>
          </a:p>
          <a:p>
            <a:r>
              <a:rPr lang="zh-CN" altLang="en-US">
                <a:solidFill>
                  <a:schemeClr val="tx1"/>
                </a:solidFill>
                <a:latin typeface="+mn-ea"/>
              </a:rPr>
              <a:t>通过</a:t>
            </a:r>
            <a:r>
              <a:rPr lang="en-US" altLang="zh-CN">
                <a:solidFill>
                  <a:schemeClr val="tx1"/>
                </a:solidFill>
                <a:latin typeface="+mn-ea"/>
              </a:rPr>
              <a:t>@Controller</a:t>
            </a:r>
            <a:r>
              <a:rPr lang="zh-CN" altLang="en-US">
                <a:solidFill>
                  <a:schemeClr val="tx1"/>
                </a:solidFill>
                <a:latin typeface="+mn-ea"/>
              </a:rPr>
              <a:t>注解为控制器</a:t>
            </a:r>
            <a:endParaRPr lang="en-US" altLang="zh-CN">
              <a:solidFill>
                <a:schemeClr val="tx1"/>
              </a:solidFill>
              <a:latin typeface="+mn-ea"/>
            </a:endParaRPr>
          </a:p>
          <a:p>
            <a:r>
              <a:rPr lang="zh-CN" altLang="en-US">
                <a:solidFill>
                  <a:schemeClr val="tx1"/>
                </a:solidFill>
                <a:latin typeface="+mn-ea"/>
              </a:rPr>
              <a:t>实现对管理员功能的管理</a:t>
            </a:r>
            <a:endParaRPr lang="en-US" altLang="zh-CN">
              <a:solidFill>
                <a:schemeClr val="tx1"/>
              </a:solidFill>
              <a:latin typeface="+mn-ea"/>
            </a:endParaRPr>
          </a:p>
          <a:p>
            <a:endParaRPr lang="zh-CN" altLang="en-US">
              <a:solidFill>
                <a:schemeClr val="tx1"/>
              </a:solidFill>
              <a:latin typeface="+mn-ea"/>
            </a:endParaRPr>
          </a:p>
        </p:txBody>
      </p:sp>
    </p:spTree>
    <p:extLst>
      <p:ext uri="{BB962C8B-B14F-4D97-AF65-F5344CB8AC3E}">
        <p14:creationId xmlns:p14="http://schemas.microsoft.com/office/powerpoint/2010/main" val="2568634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5771B02-D881-4585-B906-BFF186DCC938}"/>
              </a:ext>
            </a:extLst>
          </p:cNvPr>
          <p:cNvPicPr>
            <a:picLocks noChangeAspect="1"/>
          </p:cNvPicPr>
          <p:nvPr/>
        </p:nvPicPr>
        <p:blipFill>
          <a:blip r:embed="rId3"/>
          <a:stretch>
            <a:fillRect/>
          </a:stretch>
        </p:blipFill>
        <p:spPr>
          <a:xfrm>
            <a:off x="229914" y="1186777"/>
            <a:ext cx="4410449" cy="1494279"/>
          </a:xfrm>
          <a:prstGeom prst="rect">
            <a:avLst/>
          </a:prstGeom>
        </p:spPr>
      </p:pic>
      <p:pic>
        <p:nvPicPr>
          <p:cNvPr id="3" name="图片 2">
            <a:extLst>
              <a:ext uri="{FF2B5EF4-FFF2-40B4-BE49-F238E27FC236}">
                <a16:creationId xmlns:a16="http://schemas.microsoft.com/office/drawing/2014/main" id="{CE24897D-076D-4745-88BC-A9D1F5D93EAF}"/>
              </a:ext>
            </a:extLst>
          </p:cNvPr>
          <p:cNvPicPr>
            <a:picLocks noChangeAspect="1"/>
          </p:cNvPicPr>
          <p:nvPr/>
        </p:nvPicPr>
        <p:blipFill>
          <a:blip r:embed="rId4"/>
          <a:stretch>
            <a:fillRect/>
          </a:stretch>
        </p:blipFill>
        <p:spPr>
          <a:xfrm>
            <a:off x="877984" y="2731491"/>
            <a:ext cx="2939414" cy="2568847"/>
          </a:xfrm>
          <a:prstGeom prst="rect">
            <a:avLst/>
          </a:prstGeom>
        </p:spPr>
      </p:pic>
      <p:pic>
        <p:nvPicPr>
          <p:cNvPr id="4" name="图片 3">
            <a:extLst>
              <a:ext uri="{FF2B5EF4-FFF2-40B4-BE49-F238E27FC236}">
                <a16:creationId xmlns:a16="http://schemas.microsoft.com/office/drawing/2014/main" id="{06A0D5BA-C714-4B3C-BAA9-097024C82A98}"/>
              </a:ext>
            </a:extLst>
          </p:cNvPr>
          <p:cNvPicPr>
            <a:picLocks noChangeAspect="1"/>
          </p:cNvPicPr>
          <p:nvPr/>
        </p:nvPicPr>
        <p:blipFill>
          <a:blip r:embed="rId5"/>
          <a:stretch>
            <a:fillRect/>
          </a:stretch>
        </p:blipFill>
        <p:spPr>
          <a:xfrm>
            <a:off x="4792000" y="1433339"/>
            <a:ext cx="3397649" cy="658329"/>
          </a:xfrm>
          <a:prstGeom prst="rect">
            <a:avLst/>
          </a:prstGeom>
        </p:spPr>
      </p:pic>
      <p:pic>
        <p:nvPicPr>
          <p:cNvPr id="6" name="图片 5">
            <a:extLst>
              <a:ext uri="{FF2B5EF4-FFF2-40B4-BE49-F238E27FC236}">
                <a16:creationId xmlns:a16="http://schemas.microsoft.com/office/drawing/2014/main" id="{DCFEDC48-A863-43A4-9D06-7523D9272820}"/>
              </a:ext>
            </a:extLst>
          </p:cNvPr>
          <p:cNvPicPr>
            <a:picLocks noChangeAspect="1"/>
          </p:cNvPicPr>
          <p:nvPr/>
        </p:nvPicPr>
        <p:blipFill>
          <a:blip r:embed="rId6"/>
          <a:stretch>
            <a:fillRect/>
          </a:stretch>
        </p:blipFill>
        <p:spPr>
          <a:xfrm>
            <a:off x="5124914" y="2731491"/>
            <a:ext cx="2731823" cy="2648261"/>
          </a:xfrm>
          <a:prstGeom prst="rect">
            <a:avLst/>
          </a:prstGeom>
        </p:spPr>
      </p:pic>
      <p:pic>
        <p:nvPicPr>
          <p:cNvPr id="8" name="图片 7">
            <a:extLst>
              <a:ext uri="{FF2B5EF4-FFF2-40B4-BE49-F238E27FC236}">
                <a16:creationId xmlns:a16="http://schemas.microsoft.com/office/drawing/2014/main" id="{96751A44-D597-4BCA-92B1-55EE0CBBCFFF}"/>
              </a:ext>
            </a:extLst>
          </p:cNvPr>
          <p:cNvPicPr>
            <a:picLocks noChangeAspect="1"/>
          </p:cNvPicPr>
          <p:nvPr/>
        </p:nvPicPr>
        <p:blipFill>
          <a:blip r:embed="rId7"/>
          <a:stretch>
            <a:fillRect/>
          </a:stretch>
        </p:blipFill>
        <p:spPr>
          <a:xfrm>
            <a:off x="8496179" y="1526440"/>
            <a:ext cx="3629486" cy="472128"/>
          </a:xfrm>
          <a:prstGeom prst="rect">
            <a:avLst/>
          </a:prstGeom>
        </p:spPr>
      </p:pic>
      <p:pic>
        <p:nvPicPr>
          <p:cNvPr id="9" name="图片 8">
            <a:extLst>
              <a:ext uri="{FF2B5EF4-FFF2-40B4-BE49-F238E27FC236}">
                <a16:creationId xmlns:a16="http://schemas.microsoft.com/office/drawing/2014/main" id="{96B00E99-AF01-4CC3-B062-EB088846EA21}"/>
              </a:ext>
            </a:extLst>
          </p:cNvPr>
          <p:cNvPicPr>
            <a:picLocks noChangeAspect="1"/>
          </p:cNvPicPr>
          <p:nvPr/>
        </p:nvPicPr>
        <p:blipFill>
          <a:blip r:embed="rId8"/>
          <a:stretch>
            <a:fillRect/>
          </a:stretch>
        </p:blipFill>
        <p:spPr>
          <a:xfrm>
            <a:off x="8700566" y="2731491"/>
            <a:ext cx="3025402" cy="3200677"/>
          </a:xfrm>
          <a:prstGeom prst="rect">
            <a:avLst/>
          </a:prstGeom>
        </p:spPr>
      </p:pic>
      <p:sp>
        <p:nvSpPr>
          <p:cNvPr id="11" name="矩形: 圆角 10">
            <a:extLst>
              <a:ext uri="{FF2B5EF4-FFF2-40B4-BE49-F238E27FC236}">
                <a16:creationId xmlns:a16="http://schemas.microsoft.com/office/drawing/2014/main" id="{BE0D246F-03AF-4F1F-82E2-BF664A70C740}"/>
              </a:ext>
            </a:extLst>
          </p:cNvPr>
          <p:cNvSpPr/>
          <p:nvPr/>
        </p:nvSpPr>
        <p:spPr>
          <a:xfrm>
            <a:off x="180053" y="374874"/>
            <a:ext cx="5752730" cy="731584"/>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管理员对用户操作控制层部分代码</a:t>
            </a:r>
          </a:p>
        </p:txBody>
      </p:sp>
    </p:spTree>
    <p:extLst>
      <p:ext uri="{BB962C8B-B14F-4D97-AF65-F5344CB8AC3E}">
        <p14:creationId xmlns:p14="http://schemas.microsoft.com/office/powerpoint/2010/main" val="2813610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DB9F9C-DB4D-4B39-8492-014D8B81AC2B}"/>
              </a:ext>
            </a:extLst>
          </p:cNvPr>
          <p:cNvPicPr>
            <a:picLocks noChangeAspect="1"/>
          </p:cNvPicPr>
          <p:nvPr/>
        </p:nvPicPr>
        <p:blipFill>
          <a:blip r:embed="rId3"/>
          <a:stretch>
            <a:fillRect/>
          </a:stretch>
        </p:blipFill>
        <p:spPr>
          <a:xfrm>
            <a:off x="29667" y="1774727"/>
            <a:ext cx="3575438" cy="896917"/>
          </a:xfrm>
          <a:prstGeom prst="rect">
            <a:avLst/>
          </a:prstGeom>
        </p:spPr>
      </p:pic>
      <p:pic>
        <p:nvPicPr>
          <p:cNvPr id="3" name="图片 2">
            <a:extLst>
              <a:ext uri="{FF2B5EF4-FFF2-40B4-BE49-F238E27FC236}">
                <a16:creationId xmlns:a16="http://schemas.microsoft.com/office/drawing/2014/main" id="{CF1E4B41-ACCC-4CA6-A01C-941B140EC49B}"/>
              </a:ext>
            </a:extLst>
          </p:cNvPr>
          <p:cNvPicPr>
            <a:picLocks noChangeAspect="1"/>
          </p:cNvPicPr>
          <p:nvPr/>
        </p:nvPicPr>
        <p:blipFill>
          <a:blip r:embed="rId4"/>
          <a:stretch>
            <a:fillRect/>
          </a:stretch>
        </p:blipFill>
        <p:spPr>
          <a:xfrm>
            <a:off x="180053" y="3623008"/>
            <a:ext cx="3274667" cy="1829596"/>
          </a:xfrm>
          <a:prstGeom prst="rect">
            <a:avLst/>
          </a:prstGeom>
        </p:spPr>
      </p:pic>
      <p:pic>
        <p:nvPicPr>
          <p:cNvPr id="4" name="图片 3">
            <a:extLst>
              <a:ext uri="{FF2B5EF4-FFF2-40B4-BE49-F238E27FC236}">
                <a16:creationId xmlns:a16="http://schemas.microsoft.com/office/drawing/2014/main" id="{ACDD6585-E3B0-456E-92E6-A325A217FC4A}"/>
              </a:ext>
            </a:extLst>
          </p:cNvPr>
          <p:cNvPicPr>
            <a:picLocks noChangeAspect="1"/>
          </p:cNvPicPr>
          <p:nvPr/>
        </p:nvPicPr>
        <p:blipFill>
          <a:blip r:embed="rId5"/>
          <a:stretch>
            <a:fillRect/>
          </a:stretch>
        </p:blipFill>
        <p:spPr>
          <a:xfrm>
            <a:off x="4281497" y="1774726"/>
            <a:ext cx="3111974" cy="892701"/>
          </a:xfrm>
          <a:prstGeom prst="rect">
            <a:avLst/>
          </a:prstGeom>
        </p:spPr>
      </p:pic>
      <p:pic>
        <p:nvPicPr>
          <p:cNvPr id="6" name="图片 5">
            <a:extLst>
              <a:ext uri="{FF2B5EF4-FFF2-40B4-BE49-F238E27FC236}">
                <a16:creationId xmlns:a16="http://schemas.microsoft.com/office/drawing/2014/main" id="{C146B099-7FA7-401A-817C-E763D6A074CA}"/>
              </a:ext>
            </a:extLst>
          </p:cNvPr>
          <p:cNvPicPr>
            <a:picLocks noChangeAspect="1"/>
          </p:cNvPicPr>
          <p:nvPr/>
        </p:nvPicPr>
        <p:blipFill>
          <a:blip r:embed="rId6"/>
          <a:stretch>
            <a:fillRect/>
          </a:stretch>
        </p:blipFill>
        <p:spPr>
          <a:xfrm>
            <a:off x="4427662" y="3623008"/>
            <a:ext cx="2819644" cy="2027096"/>
          </a:xfrm>
          <a:prstGeom prst="rect">
            <a:avLst/>
          </a:prstGeom>
        </p:spPr>
      </p:pic>
      <p:pic>
        <p:nvPicPr>
          <p:cNvPr id="8" name="图片 7">
            <a:extLst>
              <a:ext uri="{FF2B5EF4-FFF2-40B4-BE49-F238E27FC236}">
                <a16:creationId xmlns:a16="http://schemas.microsoft.com/office/drawing/2014/main" id="{0E5033F9-BEBE-435A-A236-231EF92F28D2}"/>
              </a:ext>
            </a:extLst>
          </p:cNvPr>
          <p:cNvPicPr>
            <a:picLocks noChangeAspect="1"/>
          </p:cNvPicPr>
          <p:nvPr/>
        </p:nvPicPr>
        <p:blipFill>
          <a:blip r:embed="rId7"/>
          <a:stretch>
            <a:fillRect/>
          </a:stretch>
        </p:blipFill>
        <p:spPr>
          <a:xfrm>
            <a:off x="7890000" y="1774726"/>
            <a:ext cx="4018649" cy="892700"/>
          </a:xfrm>
          <a:prstGeom prst="rect">
            <a:avLst/>
          </a:prstGeom>
        </p:spPr>
      </p:pic>
      <p:pic>
        <p:nvPicPr>
          <p:cNvPr id="9" name="图片 8">
            <a:extLst>
              <a:ext uri="{FF2B5EF4-FFF2-40B4-BE49-F238E27FC236}">
                <a16:creationId xmlns:a16="http://schemas.microsoft.com/office/drawing/2014/main" id="{83BA1F48-C3CF-4DD9-AC32-DB2DD275D630}"/>
              </a:ext>
            </a:extLst>
          </p:cNvPr>
          <p:cNvPicPr>
            <a:picLocks noChangeAspect="1"/>
          </p:cNvPicPr>
          <p:nvPr/>
        </p:nvPicPr>
        <p:blipFill>
          <a:blip r:embed="rId8"/>
          <a:stretch>
            <a:fillRect/>
          </a:stretch>
        </p:blipFill>
        <p:spPr>
          <a:xfrm>
            <a:off x="8323547" y="3623008"/>
            <a:ext cx="3688400" cy="2217612"/>
          </a:xfrm>
          <a:prstGeom prst="rect">
            <a:avLst/>
          </a:prstGeom>
        </p:spPr>
      </p:pic>
      <p:sp>
        <p:nvSpPr>
          <p:cNvPr id="11" name="矩形: 圆角 10">
            <a:extLst>
              <a:ext uri="{FF2B5EF4-FFF2-40B4-BE49-F238E27FC236}">
                <a16:creationId xmlns:a16="http://schemas.microsoft.com/office/drawing/2014/main" id="{E38DC605-14DC-4FA8-A817-920EEE9C8B25}"/>
              </a:ext>
            </a:extLst>
          </p:cNvPr>
          <p:cNvSpPr/>
          <p:nvPr/>
        </p:nvSpPr>
        <p:spPr>
          <a:xfrm>
            <a:off x="180053" y="374874"/>
            <a:ext cx="5752730" cy="731584"/>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管理员对图书操作控制层部分代码</a:t>
            </a:r>
          </a:p>
        </p:txBody>
      </p:sp>
    </p:spTree>
    <p:extLst>
      <p:ext uri="{BB962C8B-B14F-4D97-AF65-F5344CB8AC3E}">
        <p14:creationId xmlns:p14="http://schemas.microsoft.com/office/powerpoint/2010/main" val="3458280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DBD263-9FB6-4B20-AED4-8C56B6CD3791}"/>
              </a:ext>
            </a:extLst>
          </p:cNvPr>
          <p:cNvPicPr>
            <a:picLocks noChangeAspect="1"/>
          </p:cNvPicPr>
          <p:nvPr/>
        </p:nvPicPr>
        <p:blipFill>
          <a:blip r:embed="rId3"/>
          <a:stretch>
            <a:fillRect/>
          </a:stretch>
        </p:blipFill>
        <p:spPr>
          <a:xfrm>
            <a:off x="964195" y="2230307"/>
            <a:ext cx="3084748" cy="2397385"/>
          </a:xfrm>
          <a:prstGeom prst="rect">
            <a:avLst/>
          </a:prstGeom>
        </p:spPr>
      </p:pic>
      <p:pic>
        <p:nvPicPr>
          <p:cNvPr id="3" name="图片 2">
            <a:extLst>
              <a:ext uri="{FF2B5EF4-FFF2-40B4-BE49-F238E27FC236}">
                <a16:creationId xmlns:a16="http://schemas.microsoft.com/office/drawing/2014/main" id="{22309E70-109F-4F6B-818E-DC652A52A664}"/>
              </a:ext>
            </a:extLst>
          </p:cNvPr>
          <p:cNvPicPr>
            <a:picLocks noChangeAspect="1"/>
          </p:cNvPicPr>
          <p:nvPr/>
        </p:nvPicPr>
        <p:blipFill>
          <a:blip r:embed="rId4"/>
          <a:stretch>
            <a:fillRect/>
          </a:stretch>
        </p:blipFill>
        <p:spPr>
          <a:xfrm>
            <a:off x="5084641" y="1508790"/>
            <a:ext cx="2655995" cy="3180896"/>
          </a:xfrm>
          <a:prstGeom prst="rect">
            <a:avLst/>
          </a:prstGeom>
        </p:spPr>
      </p:pic>
      <p:pic>
        <p:nvPicPr>
          <p:cNvPr id="4" name="图片 3">
            <a:extLst>
              <a:ext uri="{FF2B5EF4-FFF2-40B4-BE49-F238E27FC236}">
                <a16:creationId xmlns:a16="http://schemas.microsoft.com/office/drawing/2014/main" id="{C9EB1D4C-DCEF-4D71-A4B1-D497EEE7A121}"/>
              </a:ext>
            </a:extLst>
          </p:cNvPr>
          <p:cNvPicPr>
            <a:picLocks noChangeAspect="1"/>
          </p:cNvPicPr>
          <p:nvPr/>
        </p:nvPicPr>
        <p:blipFill>
          <a:blip r:embed="rId5"/>
          <a:stretch>
            <a:fillRect/>
          </a:stretch>
        </p:blipFill>
        <p:spPr>
          <a:xfrm>
            <a:off x="8284761" y="279645"/>
            <a:ext cx="2802619" cy="3542604"/>
          </a:xfrm>
          <a:prstGeom prst="rect">
            <a:avLst/>
          </a:prstGeom>
        </p:spPr>
      </p:pic>
      <p:pic>
        <p:nvPicPr>
          <p:cNvPr id="6" name="图片 5">
            <a:extLst>
              <a:ext uri="{FF2B5EF4-FFF2-40B4-BE49-F238E27FC236}">
                <a16:creationId xmlns:a16="http://schemas.microsoft.com/office/drawing/2014/main" id="{570EE2A0-C4D8-464A-A1AD-885B9E9DB7DE}"/>
              </a:ext>
            </a:extLst>
          </p:cNvPr>
          <p:cNvPicPr>
            <a:picLocks noChangeAspect="1"/>
          </p:cNvPicPr>
          <p:nvPr/>
        </p:nvPicPr>
        <p:blipFill>
          <a:blip r:embed="rId6"/>
          <a:stretch>
            <a:fillRect/>
          </a:stretch>
        </p:blipFill>
        <p:spPr>
          <a:xfrm>
            <a:off x="8144335" y="4148083"/>
            <a:ext cx="3083470" cy="2057410"/>
          </a:xfrm>
          <a:prstGeom prst="rect">
            <a:avLst/>
          </a:prstGeom>
        </p:spPr>
      </p:pic>
      <p:sp>
        <p:nvSpPr>
          <p:cNvPr id="9" name="矩形: 圆角 8">
            <a:extLst>
              <a:ext uri="{FF2B5EF4-FFF2-40B4-BE49-F238E27FC236}">
                <a16:creationId xmlns:a16="http://schemas.microsoft.com/office/drawing/2014/main" id="{9F083A54-6618-44DC-887F-CB1B4F62C8EC}"/>
              </a:ext>
            </a:extLst>
          </p:cNvPr>
          <p:cNvSpPr/>
          <p:nvPr/>
        </p:nvSpPr>
        <p:spPr>
          <a:xfrm>
            <a:off x="434531" y="489219"/>
            <a:ext cx="5344832" cy="90457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用户服务层代码</a:t>
            </a:r>
          </a:p>
        </p:txBody>
      </p:sp>
    </p:spTree>
    <p:extLst>
      <p:ext uri="{BB962C8B-B14F-4D97-AF65-F5344CB8AC3E}">
        <p14:creationId xmlns:p14="http://schemas.microsoft.com/office/powerpoint/2010/main" val="423677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a:t>
            </a:r>
            <a:r>
              <a:rPr lang="zh-CN" altLang="en-US"/>
              <a:t>的工厂</a:t>
            </a:r>
            <a:endParaRPr lang="zh-cn"/>
          </a:p>
        </p:txBody>
      </p:sp>
      <p:pic>
        <p:nvPicPr>
          <p:cNvPr id="3" name="图片 2">
            <a:extLst>
              <a:ext uri="{FF2B5EF4-FFF2-40B4-BE49-F238E27FC236}">
                <a16:creationId xmlns:a16="http://schemas.microsoft.com/office/drawing/2014/main" id="{E5323738-B845-495C-897A-31F232E63564}"/>
              </a:ext>
            </a:extLst>
          </p:cNvPr>
          <p:cNvPicPr>
            <a:picLocks noChangeAspect="1"/>
          </p:cNvPicPr>
          <p:nvPr/>
        </p:nvPicPr>
        <p:blipFill>
          <a:blip r:embed="rId3"/>
          <a:stretch>
            <a:fillRect/>
          </a:stretch>
        </p:blipFill>
        <p:spPr>
          <a:xfrm>
            <a:off x="530570" y="1485158"/>
            <a:ext cx="8108383" cy="1928399"/>
          </a:xfrm>
          <a:prstGeom prst="rect">
            <a:avLst/>
          </a:prstGeom>
        </p:spPr>
      </p:pic>
      <p:pic>
        <p:nvPicPr>
          <p:cNvPr id="9" name="图片 8">
            <a:extLst>
              <a:ext uri="{FF2B5EF4-FFF2-40B4-BE49-F238E27FC236}">
                <a16:creationId xmlns:a16="http://schemas.microsoft.com/office/drawing/2014/main" id="{505FC14F-FF2A-448C-AB43-449B391970A9}"/>
              </a:ext>
            </a:extLst>
          </p:cNvPr>
          <p:cNvPicPr>
            <a:picLocks noChangeAspect="1"/>
          </p:cNvPicPr>
          <p:nvPr/>
        </p:nvPicPr>
        <p:blipFill>
          <a:blip r:embed="rId4"/>
          <a:stretch>
            <a:fillRect/>
          </a:stretch>
        </p:blipFill>
        <p:spPr>
          <a:xfrm>
            <a:off x="6435050" y="3444443"/>
            <a:ext cx="4762913" cy="3208298"/>
          </a:xfrm>
          <a:prstGeom prst="rect">
            <a:avLst/>
          </a:prstGeom>
        </p:spPr>
      </p:pic>
      <p:sp>
        <p:nvSpPr>
          <p:cNvPr id="4" name="箭头: 右 3">
            <a:extLst>
              <a:ext uri="{FF2B5EF4-FFF2-40B4-BE49-F238E27FC236}">
                <a16:creationId xmlns:a16="http://schemas.microsoft.com/office/drawing/2014/main" id="{06A34E8E-7839-434B-915F-6345141BB22B}"/>
              </a:ext>
            </a:extLst>
          </p:cNvPr>
          <p:cNvSpPr/>
          <p:nvPr/>
        </p:nvSpPr>
        <p:spPr>
          <a:xfrm>
            <a:off x="1396632" y="3937924"/>
            <a:ext cx="4695000" cy="2436636"/>
          </a:xfrm>
          <a:prstGeom prst="rightArrow">
            <a:avLst>
              <a:gd name="adj1" fmla="val 50000"/>
              <a:gd name="adj2" fmla="val 61622"/>
            </a:avLst>
          </a:prstGeom>
          <a:solidFill>
            <a:schemeClr val="accent3">
              <a:lumMod val="75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      当容器创建成功，被容器管理的</a:t>
            </a:r>
            <a:r>
              <a:rPr lang="en-US" altLang="zh-CN">
                <a:solidFill>
                  <a:schemeClr val="tx1"/>
                </a:solidFill>
                <a:latin typeface="+mn-ea"/>
              </a:rPr>
              <a:t>Bean</a:t>
            </a:r>
            <a:r>
              <a:rPr lang="zh-CN" altLang="en-US">
                <a:solidFill>
                  <a:schemeClr val="tx1"/>
                </a:solidFill>
                <a:latin typeface="+mn-ea"/>
              </a:rPr>
              <a:t>就已经被实例化了</a:t>
            </a:r>
          </a:p>
          <a:p>
            <a:endParaRPr lang="zh-CN" altLang="en-US"/>
          </a:p>
        </p:txBody>
      </p:sp>
    </p:spTree>
    <p:extLst>
      <p:ext uri="{BB962C8B-B14F-4D97-AF65-F5344CB8AC3E}">
        <p14:creationId xmlns:p14="http://schemas.microsoft.com/office/powerpoint/2010/main" val="43263274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239AA3A-0921-4FD4-B55D-3DE18F2673C7}"/>
              </a:ext>
            </a:extLst>
          </p:cNvPr>
          <p:cNvSpPr/>
          <p:nvPr/>
        </p:nvSpPr>
        <p:spPr>
          <a:xfrm>
            <a:off x="434531" y="489219"/>
            <a:ext cx="5344832" cy="904575"/>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latin typeface="+mn-ea"/>
              </a:rPr>
              <a:t>图书服务层代码</a:t>
            </a:r>
          </a:p>
        </p:txBody>
      </p:sp>
      <p:pic>
        <p:nvPicPr>
          <p:cNvPr id="2" name="图片 1">
            <a:extLst>
              <a:ext uri="{FF2B5EF4-FFF2-40B4-BE49-F238E27FC236}">
                <a16:creationId xmlns:a16="http://schemas.microsoft.com/office/drawing/2014/main" id="{6F1AAD47-4DEE-4B22-91B2-365B70A5B3D4}"/>
              </a:ext>
            </a:extLst>
          </p:cNvPr>
          <p:cNvPicPr>
            <a:picLocks noChangeAspect="1"/>
          </p:cNvPicPr>
          <p:nvPr/>
        </p:nvPicPr>
        <p:blipFill>
          <a:blip r:embed="rId3"/>
          <a:stretch>
            <a:fillRect/>
          </a:stretch>
        </p:blipFill>
        <p:spPr>
          <a:xfrm>
            <a:off x="1344139" y="1567791"/>
            <a:ext cx="4435224" cy="2674852"/>
          </a:xfrm>
          <a:prstGeom prst="rect">
            <a:avLst/>
          </a:prstGeom>
        </p:spPr>
      </p:pic>
      <p:pic>
        <p:nvPicPr>
          <p:cNvPr id="3" name="图片 2">
            <a:extLst>
              <a:ext uri="{FF2B5EF4-FFF2-40B4-BE49-F238E27FC236}">
                <a16:creationId xmlns:a16="http://schemas.microsoft.com/office/drawing/2014/main" id="{40BD4EAD-6ABB-42AC-AC4C-84FBBC449429}"/>
              </a:ext>
            </a:extLst>
          </p:cNvPr>
          <p:cNvPicPr>
            <a:picLocks noChangeAspect="1"/>
          </p:cNvPicPr>
          <p:nvPr/>
        </p:nvPicPr>
        <p:blipFill>
          <a:blip r:embed="rId4"/>
          <a:stretch>
            <a:fillRect/>
          </a:stretch>
        </p:blipFill>
        <p:spPr>
          <a:xfrm>
            <a:off x="6990743" y="1056916"/>
            <a:ext cx="4274069" cy="4989993"/>
          </a:xfrm>
          <a:prstGeom prst="rect">
            <a:avLst/>
          </a:prstGeom>
        </p:spPr>
      </p:pic>
      <p:sp>
        <p:nvSpPr>
          <p:cNvPr id="8" name="矩形: 圆角 7">
            <a:extLst>
              <a:ext uri="{FF2B5EF4-FFF2-40B4-BE49-F238E27FC236}">
                <a16:creationId xmlns:a16="http://schemas.microsoft.com/office/drawing/2014/main" id="{C4379417-8F2D-4C02-B484-BB7577723A3B}"/>
              </a:ext>
            </a:extLst>
          </p:cNvPr>
          <p:cNvSpPr/>
          <p:nvPr/>
        </p:nvSpPr>
        <p:spPr>
          <a:xfrm>
            <a:off x="754602" y="4444220"/>
            <a:ext cx="4274069" cy="1660124"/>
          </a:xfrm>
          <a:prstGeom prst="roundRect">
            <a:avLst/>
          </a:prstGeom>
          <a:solidFill>
            <a:schemeClr val="accent6">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通过</a:t>
            </a:r>
            <a:r>
              <a:rPr lang="en-US" altLang="zh-CN">
                <a:solidFill>
                  <a:schemeClr val="tx1"/>
                </a:solidFill>
                <a:latin typeface="+mn-ea"/>
              </a:rPr>
              <a:t>@Service</a:t>
            </a:r>
            <a:r>
              <a:rPr lang="zh-CN" altLang="en-US">
                <a:solidFill>
                  <a:schemeClr val="tx1"/>
                </a:solidFill>
                <a:latin typeface="+mn-ea"/>
              </a:rPr>
              <a:t>注解为服务层</a:t>
            </a:r>
          </a:p>
        </p:txBody>
      </p:sp>
    </p:spTree>
    <p:extLst>
      <p:ext uri="{BB962C8B-B14F-4D97-AF65-F5344CB8AC3E}">
        <p14:creationId xmlns:p14="http://schemas.microsoft.com/office/powerpoint/2010/main" val="4007327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0239AA3A-0921-4FD4-B55D-3DE18F2673C7}"/>
              </a:ext>
            </a:extLst>
          </p:cNvPr>
          <p:cNvSpPr/>
          <p:nvPr/>
        </p:nvSpPr>
        <p:spPr>
          <a:xfrm>
            <a:off x="435006" y="450852"/>
            <a:ext cx="7359588" cy="1179783"/>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n-ea"/>
              </a:rPr>
              <a:t>数据层代码</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830BD5C7-33F5-4022-B25E-F2D6850212A5}"/>
              </a:ext>
            </a:extLst>
          </p:cNvPr>
          <p:cNvPicPr>
            <a:picLocks noChangeAspect="1"/>
          </p:cNvPicPr>
          <p:nvPr/>
        </p:nvPicPr>
        <p:blipFill>
          <a:blip r:embed="rId3"/>
          <a:stretch>
            <a:fillRect/>
          </a:stretch>
        </p:blipFill>
        <p:spPr>
          <a:xfrm>
            <a:off x="357953" y="2246048"/>
            <a:ext cx="5559233" cy="2867490"/>
          </a:xfrm>
          <a:prstGeom prst="rect">
            <a:avLst/>
          </a:prstGeom>
        </p:spPr>
      </p:pic>
      <p:pic>
        <p:nvPicPr>
          <p:cNvPr id="3" name="图片 2">
            <a:extLst>
              <a:ext uri="{FF2B5EF4-FFF2-40B4-BE49-F238E27FC236}">
                <a16:creationId xmlns:a16="http://schemas.microsoft.com/office/drawing/2014/main" id="{2BE44F56-D26F-4449-B591-6ED3AEA5567B}"/>
              </a:ext>
            </a:extLst>
          </p:cNvPr>
          <p:cNvPicPr>
            <a:picLocks noChangeAspect="1"/>
          </p:cNvPicPr>
          <p:nvPr/>
        </p:nvPicPr>
        <p:blipFill>
          <a:blip r:embed="rId4"/>
          <a:stretch>
            <a:fillRect/>
          </a:stretch>
        </p:blipFill>
        <p:spPr>
          <a:xfrm>
            <a:off x="6274815" y="2246048"/>
            <a:ext cx="5617039" cy="2805346"/>
          </a:xfrm>
          <a:prstGeom prst="rect">
            <a:avLst/>
          </a:prstGeom>
        </p:spPr>
      </p:pic>
    </p:spTree>
    <p:extLst>
      <p:ext uri="{BB962C8B-B14F-4D97-AF65-F5344CB8AC3E}">
        <p14:creationId xmlns:p14="http://schemas.microsoft.com/office/powerpoint/2010/main" val="961215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4095A0CF-E335-0C44-AB23-48EE18153C8F}"/>
              </a:ext>
            </a:extLst>
          </p:cNvPr>
          <p:cNvSpPr>
            <a:spLocks noGrp="1"/>
          </p:cNvSpPr>
          <p:nvPr>
            <p:ph type="title"/>
          </p:nvPr>
        </p:nvSpPr>
        <p:spPr/>
        <p:txBody>
          <a:bodyPr rtlCol="0"/>
          <a:lstStyle/>
          <a:p>
            <a:pPr rtl="0"/>
            <a:r>
              <a:rPr lang="zh-cn"/>
              <a:t>标题幻灯片 4</a:t>
            </a:r>
          </a:p>
        </p:txBody>
      </p:sp>
      <p:sp>
        <p:nvSpPr>
          <p:cNvPr id="7" name="矩形: 圆角 6">
            <a:extLst>
              <a:ext uri="{FF2B5EF4-FFF2-40B4-BE49-F238E27FC236}">
                <a16:creationId xmlns:a16="http://schemas.microsoft.com/office/drawing/2014/main" id="{0239AA3A-0921-4FD4-B55D-3DE18F2673C7}"/>
              </a:ext>
            </a:extLst>
          </p:cNvPr>
          <p:cNvSpPr/>
          <p:nvPr/>
        </p:nvSpPr>
        <p:spPr>
          <a:xfrm>
            <a:off x="381740" y="404899"/>
            <a:ext cx="5974672" cy="593857"/>
          </a:xfrm>
          <a:prstGeom prst="round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latin typeface="+mn-ea"/>
              </a:rPr>
              <a:t>Sql</a:t>
            </a:r>
            <a:r>
              <a:rPr lang="zh-CN" altLang="en-US" b="1">
                <a:solidFill>
                  <a:schemeClr val="tx1"/>
                </a:solidFill>
                <a:latin typeface="+mn-ea"/>
              </a:rPr>
              <a:t>映射文件</a:t>
            </a:r>
          </a:p>
        </p:txBody>
      </p:sp>
      <p:sp>
        <p:nvSpPr>
          <p:cNvPr id="5" name="矩形 4">
            <a:extLst>
              <a:ext uri="{FF2B5EF4-FFF2-40B4-BE49-F238E27FC236}">
                <a16:creationId xmlns:a16="http://schemas.microsoft.com/office/drawing/2014/main" id="{800289A8-2FBF-4B52-8A50-8D5F0B3D7DB9}"/>
              </a:ext>
            </a:extLst>
          </p:cNvPr>
          <p:cNvSpPr/>
          <p:nvPr/>
        </p:nvSpPr>
        <p:spPr>
          <a:xfrm>
            <a:off x="5974672" y="2547891"/>
            <a:ext cx="6217327" cy="250350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72829524-F1E6-40AE-88CA-C151F7138C9C}"/>
              </a:ext>
            </a:extLst>
          </p:cNvPr>
          <p:cNvPicPr>
            <a:picLocks noChangeAspect="1"/>
          </p:cNvPicPr>
          <p:nvPr/>
        </p:nvPicPr>
        <p:blipFill>
          <a:blip r:embed="rId3"/>
          <a:stretch>
            <a:fillRect/>
          </a:stretch>
        </p:blipFill>
        <p:spPr>
          <a:xfrm>
            <a:off x="545087" y="1123991"/>
            <a:ext cx="5125291" cy="5090377"/>
          </a:xfrm>
          <a:prstGeom prst="rect">
            <a:avLst/>
          </a:prstGeom>
        </p:spPr>
      </p:pic>
      <p:pic>
        <p:nvPicPr>
          <p:cNvPr id="3" name="图片 2">
            <a:extLst>
              <a:ext uri="{FF2B5EF4-FFF2-40B4-BE49-F238E27FC236}">
                <a16:creationId xmlns:a16="http://schemas.microsoft.com/office/drawing/2014/main" id="{E4977000-AF0A-4828-B677-50141A0EBBD1}"/>
              </a:ext>
            </a:extLst>
          </p:cNvPr>
          <p:cNvPicPr>
            <a:picLocks noChangeAspect="1"/>
          </p:cNvPicPr>
          <p:nvPr/>
        </p:nvPicPr>
        <p:blipFill>
          <a:blip r:embed="rId4"/>
          <a:stretch>
            <a:fillRect/>
          </a:stretch>
        </p:blipFill>
        <p:spPr>
          <a:xfrm>
            <a:off x="6519756" y="1115115"/>
            <a:ext cx="5127157" cy="5099254"/>
          </a:xfrm>
          <a:prstGeom prst="rect">
            <a:avLst/>
          </a:prstGeom>
        </p:spPr>
      </p:pic>
    </p:spTree>
    <p:extLst>
      <p:ext uri="{BB962C8B-B14F-4D97-AF65-F5344CB8AC3E}">
        <p14:creationId xmlns:p14="http://schemas.microsoft.com/office/powerpoint/2010/main" val="19194922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zh-CN" altLang="en-US"/>
              <a:t>总结</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783895" y="1775534"/>
            <a:ext cx="10582182" cy="429679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tx1"/>
                </a:solidFill>
                <a:latin typeface="+mn-ea"/>
              </a:rPr>
              <a:t>       和传统开发相比，</a:t>
            </a:r>
            <a:r>
              <a:rPr lang="en-US" altLang="zh-CN">
                <a:solidFill>
                  <a:schemeClr val="tx1"/>
                </a:solidFill>
                <a:latin typeface="+mn-ea"/>
              </a:rPr>
              <a:t>Spring</a:t>
            </a:r>
            <a:r>
              <a:rPr lang="zh-CN" altLang="en-US">
                <a:solidFill>
                  <a:schemeClr val="tx1"/>
                </a:solidFill>
                <a:latin typeface="+mn-ea"/>
              </a:rPr>
              <a:t>通过控制反转，将对象全部交给容器去管理，我们不再需要关心对象的创建与销毁，代码也相对变得简洁，开发效率也得到了提高。而且通过对代码进行解耦，当项目需求发生变动时，我们只需要修改部分文件，而不需要进行大量修改。同时它帮我们封装好了很多完善的功能可以简化项目的开发，就如</a:t>
            </a:r>
            <a:r>
              <a:rPr lang="en-US" altLang="zh-CN">
                <a:solidFill>
                  <a:schemeClr val="tx1"/>
                </a:solidFill>
                <a:latin typeface="+mn-ea"/>
              </a:rPr>
              <a:t>SpringMVC</a:t>
            </a:r>
            <a:r>
              <a:rPr lang="zh-CN" altLang="en-US">
                <a:solidFill>
                  <a:schemeClr val="tx1"/>
                </a:solidFill>
                <a:latin typeface="+mn-ea"/>
              </a:rPr>
              <a:t>中对</a:t>
            </a:r>
            <a:r>
              <a:rPr lang="en-US" altLang="zh-CN">
                <a:solidFill>
                  <a:schemeClr val="tx1"/>
                </a:solidFill>
                <a:latin typeface="+mn-ea"/>
              </a:rPr>
              <a:t>Servlet</a:t>
            </a:r>
            <a:r>
              <a:rPr lang="zh-CN" altLang="en-US">
                <a:solidFill>
                  <a:schemeClr val="tx1"/>
                </a:solidFill>
                <a:latin typeface="+mn-ea"/>
              </a:rPr>
              <a:t>的封装，在简化开发，提高效率的同时，又提供了可扩展，易适配的特点。此外，</a:t>
            </a:r>
            <a:r>
              <a:rPr lang="en-US" altLang="zh-CN">
                <a:solidFill>
                  <a:schemeClr val="tx1"/>
                </a:solidFill>
                <a:latin typeface="+mn-ea"/>
              </a:rPr>
              <a:t>Spring</a:t>
            </a:r>
            <a:r>
              <a:rPr lang="zh-CN" altLang="en-US">
                <a:solidFill>
                  <a:schemeClr val="tx1"/>
                </a:solidFill>
                <a:latin typeface="+mn-ea"/>
              </a:rPr>
              <a:t>支持其他优秀的框架，使程序具有更好可拓展性。尽管如此，在使用时，我们仍然需要注意对配置文件的编写，只有打好基础，才能对之后的开发进行提升。</a:t>
            </a:r>
          </a:p>
        </p:txBody>
      </p:sp>
    </p:spTree>
    <p:extLst>
      <p:ext uri="{BB962C8B-B14F-4D97-AF65-F5344CB8AC3E}">
        <p14:creationId xmlns:p14="http://schemas.microsoft.com/office/powerpoint/2010/main" val="168715811"/>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a:extLst>
              <a:ext uri="{FF2B5EF4-FFF2-40B4-BE49-F238E27FC236}">
                <a16:creationId xmlns:a16="http://schemas.microsoft.com/office/drawing/2014/main" id="{A8F2A641-BB9F-487C-8AB9-B768DC8130C5}"/>
              </a:ext>
            </a:extLst>
          </p:cNvPr>
          <p:cNvSpPr/>
          <p:nvPr/>
        </p:nvSpPr>
        <p:spPr>
          <a:xfrm>
            <a:off x="618477" y="1218460"/>
            <a:ext cx="10955045" cy="4421079"/>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9FC7E405-9B0D-469E-8E45-690C8C32D4D8}"/>
              </a:ext>
            </a:extLst>
          </p:cNvPr>
          <p:cNvSpPr/>
          <p:nvPr/>
        </p:nvSpPr>
        <p:spPr>
          <a:xfrm>
            <a:off x="3541458" y="2967335"/>
            <a:ext cx="5109092" cy="1569660"/>
          </a:xfrm>
          <a:prstGeom prst="rect">
            <a:avLst/>
          </a:prstGeom>
          <a:noFill/>
        </p:spPr>
        <p:txBody>
          <a:bodyPr wrap="none" lIns="91440" tIns="45720" rIns="91440" bIns="45720">
            <a:spAutoFit/>
          </a:bodyPr>
          <a:lstStyle/>
          <a:p>
            <a:pPr algn="ctr"/>
            <a:r>
              <a:rPr lang="zh-CN" altLang="en-US" sz="9600" b="0"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谢谢观看</a:t>
            </a:r>
          </a:p>
        </p:txBody>
      </p:sp>
    </p:spTree>
    <p:extLst>
      <p:ext uri="{BB962C8B-B14F-4D97-AF65-F5344CB8AC3E}">
        <p14:creationId xmlns:p14="http://schemas.microsoft.com/office/powerpoint/2010/main" val="124108605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D9E9C5AA-0227-4793-951F-02102758F74A}"/>
              </a:ext>
            </a:extLst>
          </p:cNvPr>
          <p:cNvSpPr/>
          <p:nvPr/>
        </p:nvSpPr>
        <p:spPr>
          <a:xfrm>
            <a:off x="6628659" y="1775533"/>
            <a:ext cx="5406501" cy="481169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zh-CN" altLang="en-US"/>
              <a:t>依赖注入方式</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156840" y="1775533"/>
            <a:ext cx="6026927" cy="481169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endParaRPr lang="en-US" altLang="zh-CN">
              <a:solidFill>
                <a:schemeClr val="tx1"/>
              </a:solidFill>
            </a:endParaRPr>
          </a:p>
          <a:p>
            <a:pPr marL="342900" indent="-342900">
              <a:buFont typeface="+mj-lt"/>
              <a:buAutoNum type="arabicPeriod"/>
            </a:pPr>
            <a:endParaRPr lang="en-US" altLang="zh-CN">
              <a:solidFill>
                <a:schemeClr val="tx1"/>
              </a:solidFill>
            </a:endParaRPr>
          </a:p>
          <a:p>
            <a:pPr marL="342900" indent="-342900">
              <a:buFont typeface="+mj-lt"/>
              <a:buAutoNum type="arabicPeriod"/>
            </a:pPr>
            <a:endParaRPr lang="en-US" altLang="zh-CN">
              <a:solidFill>
                <a:schemeClr val="tx1"/>
              </a:solidFill>
            </a:endParaRPr>
          </a:p>
          <a:p>
            <a:pPr marL="342900" indent="-342900">
              <a:buFont typeface="+mj-lt"/>
              <a:buAutoNum type="arabicPeriod"/>
            </a:pPr>
            <a:endParaRPr lang="en-US" altLang="zh-CN">
              <a:solidFill>
                <a:schemeClr val="tx1"/>
              </a:solidFill>
            </a:endParaRPr>
          </a:p>
          <a:p>
            <a:pPr marL="342900" indent="-342900">
              <a:buFont typeface="+mj-lt"/>
              <a:buAutoNum type="arabicPeriod"/>
            </a:pPr>
            <a:r>
              <a:rPr lang="zh-CN" altLang="en-US" sz="1600" b="1">
                <a:solidFill>
                  <a:schemeClr val="tx1"/>
                </a:solidFill>
                <a:latin typeface="+mn-ea"/>
              </a:rPr>
              <a:t>类中</a:t>
            </a:r>
            <a:r>
              <a:rPr lang="en-US" altLang="zh-CN" sz="1600" b="1">
                <a:solidFill>
                  <a:schemeClr val="tx1"/>
                </a:solidFill>
                <a:latin typeface="+mn-ea"/>
              </a:rPr>
              <a:t>set</a:t>
            </a:r>
            <a:r>
              <a:rPr lang="zh-CN" altLang="en-US" sz="1600" b="1">
                <a:solidFill>
                  <a:schemeClr val="tx1"/>
                </a:solidFill>
                <a:latin typeface="+mn-ea"/>
              </a:rPr>
              <a:t>方法注入</a:t>
            </a:r>
            <a:endParaRPr lang="en-US" altLang="zh-CN" sz="1600" b="1">
              <a:solidFill>
                <a:schemeClr val="tx1"/>
              </a:solidFill>
              <a:latin typeface="+mn-ea"/>
            </a:endParaRPr>
          </a:p>
          <a:p>
            <a:pPr lvl="1"/>
            <a:r>
              <a:rPr lang="zh-CN" altLang="en-US" sz="1600">
                <a:solidFill>
                  <a:schemeClr val="tx1"/>
                </a:solidFill>
                <a:latin typeface="+mn-ea"/>
              </a:rPr>
              <a:t>类中必须有属性的</a:t>
            </a:r>
            <a:r>
              <a:rPr lang="en-US" altLang="zh-CN" sz="1600">
                <a:solidFill>
                  <a:schemeClr val="tx1"/>
                </a:solidFill>
                <a:latin typeface="+mn-ea"/>
              </a:rPr>
              <a:t>set</a:t>
            </a:r>
            <a:r>
              <a:rPr lang="zh-CN" altLang="en-US" sz="1600">
                <a:solidFill>
                  <a:schemeClr val="tx1"/>
                </a:solidFill>
                <a:latin typeface="+mn-ea"/>
              </a:rPr>
              <a:t>方法</a:t>
            </a:r>
            <a:endParaRPr lang="en-US" altLang="zh-CN" sz="1600">
              <a:solidFill>
                <a:schemeClr val="tx1"/>
              </a:solidFill>
              <a:latin typeface="+mn-ea"/>
            </a:endParaRPr>
          </a:p>
          <a:p>
            <a:pPr lvl="1"/>
            <a:r>
              <a:rPr lang="zh-CN" altLang="en-US" sz="1600">
                <a:solidFill>
                  <a:schemeClr val="tx1"/>
                </a:solidFill>
                <a:latin typeface="+mn-ea"/>
              </a:rPr>
              <a:t>必须有无参构造方法，默认是有的，可以自己写出来</a:t>
            </a:r>
            <a:endParaRPr lang="en-US" altLang="zh-CN" sz="1600">
              <a:solidFill>
                <a:schemeClr val="tx1"/>
              </a:solidFill>
              <a:latin typeface="+mn-ea"/>
            </a:endParaRPr>
          </a:p>
          <a:p>
            <a:pPr lvl="1"/>
            <a:r>
              <a:rPr lang="zh-CN" altLang="en-US" sz="1600" b="1">
                <a:solidFill>
                  <a:schemeClr val="tx1"/>
                </a:solidFill>
                <a:latin typeface="+mn-ea"/>
              </a:rPr>
              <a:t>标签：</a:t>
            </a:r>
            <a:r>
              <a:rPr lang="en-US" altLang="zh-CN" sz="1600">
                <a:solidFill>
                  <a:schemeClr val="tx1"/>
                </a:solidFill>
                <a:latin typeface="+mn-ea"/>
              </a:rPr>
              <a:t>&lt;property/&gt;</a:t>
            </a:r>
          </a:p>
          <a:p>
            <a:pPr marL="342900" indent="-342900">
              <a:buFont typeface="+mj-lt"/>
              <a:buAutoNum type="arabicPeriod"/>
            </a:pPr>
            <a:r>
              <a:rPr lang="zh-CN" altLang="en-US" sz="1600" b="1">
                <a:solidFill>
                  <a:schemeClr val="tx1"/>
                </a:solidFill>
                <a:latin typeface="+mn-ea"/>
              </a:rPr>
              <a:t>类构造方法注入</a:t>
            </a:r>
            <a:endParaRPr lang="en-US" altLang="zh-CN" sz="1600" b="1">
              <a:solidFill>
                <a:schemeClr val="tx1"/>
              </a:solidFill>
              <a:latin typeface="+mn-ea"/>
            </a:endParaRPr>
          </a:p>
          <a:p>
            <a:pPr lvl="1"/>
            <a:r>
              <a:rPr lang="zh-CN" altLang="en-US" sz="1600">
                <a:solidFill>
                  <a:schemeClr val="tx1"/>
                </a:solidFill>
                <a:latin typeface="+mn-ea"/>
              </a:rPr>
              <a:t>使用的是有参构造方法</a:t>
            </a:r>
            <a:endParaRPr lang="en-US" altLang="zh-CN" sz="1600">
              <a:solidFill>
                <a:schemeClr val="tx1"/>
              </a:solidFill>
              <a:latin typeface="+mn-ea"/>
            </a:endParaRPr>
          </a:p>
          <a:p>
            <a:pPr lvl="1"/>
            <a:r>
              <a:rPr lang="zh-CN" altLang="en-US" sz="1600" b="1">
                <a:solidFill>
                  <a:schemeClr val="tx1"/>
                </a:solidFill>
                <a:latin typeface="+mn-ea"/>
              </a:rPr>
              <a:t>标签：</a:t>
            </a:r>
            <a:r>
              <a:rPr lang="en-US" altLang="zh-CN" sz="1600">
                <a:solidFill>
                  <a:schemeClr val="tx1"/>
                </a:solidFill>
                <a:latin typeface="+mn-ea"/>
              </a:rPr>
              <a:t>&lt;constructor-arg&gt;</a:t>
            </a:r>
          </a:p>
          <a:p>
            <a:pPr marL="342900" indent="-342900">
              <a:buFont typeface="+mj-lt"/>
              <a:buAutoNum type="arabicPeriod"/>
            </a:pPr>
            <a:r>
              <a:rPr lang="en-US" altLang="zh-CN" sz="1600" b="1">
                <a:solidFill>
                  <a:schemeClr val="tx1"/>
                </a:solidFill>
                <a:latin typeface="+mn-ea"/>
              </a:rPr>
              <a:t>P</a:t>
            </a:r>
            <a:r>
              <a:rPr lang="zh-CN" altLang="en-US" sz="1600" b="1">
                <a:solidFill>
                  <a:schemeClr val="tx1"/>
                </a:solidFill>
                <a:latin typeface="+mn-ea"/>
              </a:rPr>
              <a:t>命名空间注入</a:t>
            </a:r>
            <a:endParaRPr lang="en-US" altLang="zh-CN" sz="1600" b="1">
              <a:solidFill>
                <a:schemeClr val="tx1"/>
              </a:solidFill>
              <a:latin typeface="+mn-ea"/>
            </a:endParaRPr>
          </a:p>
          <a:p>
            <a:pPr lvl="1"/>
            <a:r>
              <a:rPr lang="zh-CN" altLang="en-US" sz="1600">
                <a:solidFill>
                  <a:schemeClr val="tx1"/>
                </a:solidFill>
                <a:latin typeface="+mn-ea"/>
              </a:rPr>
              <a:t>对</a:t>
            </a:r>
            <a:r>
              <a:rPr lang="en-US" altLang="zh-CN" sz="1600">
                <a:solidFill>
                  <a:schemeClr val="tx1"/>
                </a:solidFill>
                <a:latin typeface="+mn-ea"/>
              </a:rPr>
              <a:t>set</a:t>
            </a:r>
            <a:r>
              <a:rPr lang="zh-CN" altLang="en-US" sz="1600">
                <a:solidFill>
                  <a:schemeClr val="tx1"/>
                </a:solidFill>
                <a:latin typeface="+mn-ea"/>
              </a:rPr>
              <a:t>方法注入的简写</a:t>
            </a:r>
            <a:endParaRPr lang="en-US" altLang="zh-CN" sz="1600">
              <a:solidFill>
                <a:schemeClr val="tx1"/>
              </a:solidFill>
              <a:latin typeface="+mn-ea"/>
            </a:endParaRPr>
          </a:p>
          <a:p>
            <a:pPr lvl="1"/>
            <a:r>
              <a:rPr lang="zh-CN" altLang="en-US" sz="1600" b="1">
                <a:solidFill>
                  <a:schemeClr val="tx1"/>
                </a:solidFill>
                <a:latin typeface="+mn-ea"/>
              </a:rPr>
              <a:t>元素：</a:t>
            </a:r>
            <a:r>
              <a:rPr lang="en-US" altLang="zh-CN" sz="1600">
                <a:solidFill>
                  <a:schemeClr val="tx1"/>
                </a:solidFill>
                <a:latin typeface="+mn-ea"/>
              </a:rPr>
              <a:t>p</a:t>
            </a:r>
          </a:p>
          <a:p>
            <a:pPr marL="342900" indent="-342900">
              <a:buFont typeface="+mj-lt"/>
              <a:buAutoNum type="arabicPeriod"/>
            </a:pPr>
            <a:r>
              <a:rPr lang="en-US" altLang="zh-CN" sz="1600" b="1">
                <a:solidFill>
                  <a:schemeClr val="tx1"/>
                </a:solidFill>
                <a:latin typeface="+mn-ea"/>
              </a:rPr>
              <a:t>C</a:t>
            </a:r>
            <a:r>
              <a:rPr lang="zh-CN" altLang="en-US" sz="1600" b="1">
                <a:solidFill>
                  <a:schemeClr val="tx1"/>
                </a:solidFill>
                <a:latin typeface="+mn-ea"/>
              </a:rPr>
              <a:t>命名空间注入</a:t>
            </a:r>
            <a:endParaRPr lang="en-US" altLang="zh-CN" sz="1600" b="1">
              <a:solidFill>
                <a:schemeClr val="tx1"/>
              </a:solidFill>
              <a:latin typeface="+mn-ea"/>
            </a:endParaRPr>
          </a:p>
          <a:p>
            <a:pPr lvl="1"/>
            <a:r>
              <a:rPr lang="zh-CN" altLang="en-US" sz="1600">
                <a:solidFill>
                  <a:schemeClr val="tx1"/>
                </a:solidFill>
                <a:latin typeface="+mn-ea"/>
              </a:rPr>
              <a:t>允许使用内联属性来配置构造函数参数</a:t>
            </a:r>
            <a:endParaRPr lang="en-US" altLang="zh-CN" sz="1600">
              <a:solidFill>
                <a:schemeClr val="tx1"/>
              </a:solidFill>
              <a:latin typeface="+mn-ea"/>
            </a:endParaRPr>
          </a:p>
          <a:p>
            <a:pPr lvl="1"/>
            <a:r>
              <a:rPr lang="zh-CN" altLang="en-US" sz="1600" b="1">
                <a:solidFill>
                  <a:schemeClr val="tx1"/>
                </a:solidFill>
                <a:latin typeface="+mn-ea"/>
              </a:rPr>
              <a:t>元素</a:t>
            </a:r>
            <a:r>
              <a:rPr lang="en-US" altLang="zh-CN" sz="1600" b="1">
                <a:solidFill>
                  <a:schemeClr val="tx1"/>
                </a:solidFill>
                <a:latin typeface="+mn-ea"/>
              </a:rPr>
              <a:t>:</a:t>
            </a:r>
            <a:r>
              <a:rPr lang="en-US" altLang="zh-CN" sz="1600">
                <a:solidFill>
                  <a:schemeClr val="tx1"/>
                </a:solidFill>
                <a:latin typeface="+mn-ea"/>
              </a:rPr>
              <a:t>c</a:t>
            </a:r>
          </a:p>
          <a:p>
            <a:pPr marL="342900" indent="-342900">
              <a:buFont typeface="+mj-lt"/>
              <a:buAutoNum type="arabicPeriod"/>
            </a:pPr>
            <a:r>
              <a:rPr lang="en-US" altLang="zh-CN" sz="1600" b="1">
                <a:solidFill>
                  <a:schemeClr val="tx1"/>
                </a:solidFill>
                <a:latin typeface="+mn-ea"/>
              </a:rPr>
              <a:t>spel</a:t>
            </a:r>
            <a:r>
              <a:rPr lang="zh-CN" altLang="en-US" sz="1600" b="1">
                <a:solidFill>
                  <a:schemeClr val="tx1"/>
                </a:solidFill>
                <a:latin typeface="+mn-ea"/>
              </a:rPr>
              <a:t>注入</a:t>
            </a:r>
            <a:endParaRPr lang="en-US" altLang="zh-CN" sz="1600" b="1">
              <a:solidFill>
                <a:schemeClr val="tx1"/>
              </a:solidFill>
              <a:latin typeface="+mn-ea"/>
            </a:endParaRPr>
          </a:p>
          <a:p>
            <a:pPr lvl="1"/>
            <a:r>
              <a:rPr lang="en-US" altLang="zh-CN" sz="1600">
                <a:solidFill>
                  <a:schemeClr val="tx1"/>
                </a:solidFill>
                <a:latin typeface="+mn-ea"/>
              </a:rPr>
              <a:t>spring Expression Language spring</a:t>
            </a:r>
            <a:r>
              <a:rPr lang="zh-CN" altLang="en-US" sz="1600">
                <a:solidFill>
                  <a:schemeClr val="tx1"/>
                </a:solidFill>
                <a:latin typeface="+mn-ea"/>
              </a:rPr>
              <a:t>表达式语言</a:t>
            </a:r>
            <a:endParaRPr lang="en-US" altLang="zh-CN" sz="1600">
              <a:solidFill>
                <a:schemeClr val="tx1"/>
              </a:solidFill>
              <a:latin typeface="+mn-ea"/>
            </a:endParaRPr>
          </a:p>
          <a:p>
            <a:pPr marL="342900" indent="-342900">
              <a:buFont typeface="+mj-lt"/>
              <a:buAutoNum type="arabicPeriod"/>
            </a:pPr>
            <a:r>
              <a:rPr lang="zh-CN" altLang="en-US" sz="1600" b="1">
                <a:solidFill>
                  <a:schemeClr val="tx1"/>
                </a:solidFill>
                <a:latin typeface="+mn-ea"/>
              </a:rPr>
              <a:t>复杂类型注入</a:t>
            </a:r>
            <a:endParaRPr lang="en-US" altLang="zh-CN" sz="1600" b="1">
              <a:solidFill>
                <a:schemeClr val="tx1"/>
              </a:solidFill>
              <a:latin typeface="+mn-ea"/>
            </a:endParaRPr>
          </a:p>
          <a:p>
            <a:pPr lvl="1"/>
            <a:r>
              <a:rPr lang="zh-CN" altLang="en-US" sz="1600" b="1">
                <a:solidFill>
                  <a:schemeClr val="tx1"/>
                </a:solidFill>
                <a:latin typeface="+mn-ea"/>
              </a:rPr>
              <a:t>元素：</a:t>
            </a:r>
            <a:r>
              <a:rPr lang="en-US" altLang="zh-CN" sz="1600">
                <a:solidFill>
                  <a:schemeClr val="tx1"/>
                </a:solidFill>
                <a:latin typeface="+mn-ea"/>
              </a:rPr>
              <a:t>&lt;list&gt;</a:t>
            </a:r>
            <a:r>
              <a:rPr lang="zh-CN" altLang="en-US" sz="1600">
                <a:solidFill>
                  <a:schemeClr val="tx1"/>
                </a:solidFill>
                <a:latin typeface="+mn-ea"/>
              </a:rPr>
              <a:t>、</a:t>
            </a:r>
            <a:r>
              <a:rPr lang="en-US" altLang="zh-CN" sz="1600">
                <a:solidFill>
                  <a:schemeClr val="tx1"/>
                </a:solidFill>
                <a:latin typeface="+mn-ea"/>
              </a:rPr>
              <a:t>&lt;set&gt;</a:t>
            </a:r>
            <a:r>
              <a:rPr lang="zh-CN" altLang="en-US" sz="1600">
                <a:solidFill>
                  <a:schemeClr val="tx1"/>
                </a:solidFill>
                <a:latin typeface="+mn-ea"/>
              </a:rPr>
              <a:t>、</a:t>
            </a:r>
            <a:r>
              <a:rPr lang="en-US" altLang="zh-CN" sz="1600">
                <a:solidFill>
                  <a:schemeClr val="tx1"/>
                </a:solidFill>
                <a:latin typeface="+mn-ea"/>
              </a:rPr>
              <a:t>&lt;map&gt;</a:t>
            </a:r>
            <a:r>
              <a:rPr lang="zh-CN" altLang="en-US" sz="1600">
                <a:solidFill>
                  <a:schemeClr val="tx1"/>
                </a:solidFill>
                <a:latin typeface="+mn-ea"/>
              </a:rPr>
              <a:t>、</a:t>
            </a:r>
            <a:r>
              <a:rPr lang="en-US" altLang="zh-CN" sz="1600">
                <a:solidFill>
                  <a:schemeClr val="tx1"/>
                </a:solidFill>
                <a:latin typeface="+mn-ea"/>
              </a:rPr>
              <a:t>&lt;props&gt;</a:t>
            </a:r>
          </a:p>
          <a:p>
            <a:pPr lvl="1"/>
            <a:endParaRPr lang="en-US" altLang="zh-CN">
              <a:solidFill>
                <a:schemeClr val="tx1"/>
              </a:solidFill>
            </a:endParaRPr>
          </a:p>
          <a:p>
            <a:pPr lvl="1"/>
            <a:endParaRPr lang="zh-CN" altLang="en-US">
              <a:solidFill>
                <a:schemeClr val="tx1"/>
              </a:solidFill>
            </a:endParaRPr>
          </a:p>
        </p:txBody>
      </p:sp>
      <p:pic>
        <p:nvPicPr>
          <p:cNvPr id="11" name="图片 10">
            <a:extLst>
              <a:ext uri="{FF2B5EF4-FFF2-40B4-BE49-F238E27FC236}">
                <a16:creationId xmlns:a16="http://schemas.microsoft.com/office/drawing/2014/main" id="{7368B96A-E38C-49A8-AA56-8FCFBCBC720B}"/>
              </a:ext>
            </a:extLst>
          </p:cNvPr>
          <p:cNvPicPr>
            <a:picLocks noChangeAspect="1"/>
          </p:cNvPicPr>
          <p:nvPr/>
        </p:nvPicPr>
        <p:blipFill>
          <a:blip r:embed="rId3"/>
          <a:stretch>
            <a:fillRect/>
          </a:stretch>
        </p:blipFill>
        <p:spPr>
          <a:xfrm>
            <a:off x="7035244" y="2536833"/>
            <a:ext cx="4593329" cy="3603996"/>
          </a:xfrm>
          <a:prstGeom prst="rect">
            <a:avLst/>
          </a:prstGeom>
        </p:spPr>
      </p:pic>
      <p:sp>
        <p:nvSpPr>
          <p:cNvPr id="12" name="矩形 11">
            <a:extLst>
              <a:ext uri="{FF2B5EF4-FFF2-40B4-BE49-F238E27FC236}">
                <a16:creationId xmlns:a16="http://schemas.microsoft.com/office/drawing/2014/main" id="{FA9D4BDB-D141-4FDA-AA15-5C84EC1B6C50}"/>
              </a:ext>
            </a:extLst>
          </p:cNvPr>
          <p:cNvSpPr/>
          <p:nvPr/>
        </p:nvSpPr>
        <p:spPr>
          <a:xfrm>
            <a:off x="7316744" y="1860004"/>
            <a:ext cx="4030327" cy="42949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j-ea"/>
                <a:ea typeface="+mj-ea"/>
              </a:rPr>
              <a:t>注入类型，包含所有的</a:t>
            </a:r>
            <a:r>
              <a:rPr lang="en-US" altLang="zh-CN">
                <a:solidFill>
                  <a:schemeClr val="tx1"/>
                </a:solidFill>
                <a:latin typeface="+mj-ea"/>
                <a:ea typeface="+mj-ea"/>
              </a:rPr>
              <a:t>Java</a:t>
            </a:r>
            <a:r>
              <a:rPr lang="zh-CN" altLang="en-US">
                <a:solidFill>
                  <a:schemeClr val="tx1"/>
                </a:solidFill>
                <a:latin typeface="+mj-ea"/>
                <a:ea typeface="+mj-ea"/>
              </a:rPr>
              <a:t>数据类型</a:t>
            </a:r>
          </a:p>
        </p:txBody>
      </p:sp>
      <p:sp>
        <p:nvSpPr>
          <p:cNvPr id="13" name="矩形 12">
            <a:extLst>
              <a:ext uri="{FF2B5EF4-FFF2-40B4-BE49-F238E27FC236}">
                <a16:creationId xmlns:a16="http://schemas.microsoft.com/office/drawing/2014/main" id="{D272AB7D-7B50-4A7C-BA6F-23E09206C07C}"/>
              </a:ext>
            </a:extLst>
          </p:cNvPr>
          <p:cNvSpPr/>
          <p:nvPr/>
        </p:nvSpPr>
        <p:spPr>
          <a:xfrm>
            <a:off x="1147200" y="1856901"/>
            <a:ext cx="4030327" cy="42949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latin typeface="+mj-ea"/>
                <a:ea typeface="+mj-ea"/>
              </a:rPr>
              <a:t>注入方式</a:t>
            </a:r>
          </a:p>
        </p:txBody>
      </p:sp>
    </p:spTree>
    <p:extLst>
      <p:ext uri="{BB962C8B-B14F-4D97-AF65-F5344CB8AC3E}">
        <p14:creationId xmlns:p14="http://schemas.microsoft.com/office/powerpoint/2010/main" val="3800018001"/>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Bean</a:t>
            </a:r>
            <a:endParaRPr lang="zh-cn"/>
          </a:p>
        </p:txBody>
      </p:sp>
      <p:sp>
        <p:nvSpPr>
          <p:cNvPr id="6" name="矩形: 圆角 5">
            <a:extLst>
              <a:ext uri="{FF2B5EF4-FFF2-40B4-BE49-F238E27FC236}">
                <a16:creationId xmlns:a16="http://schemas.microsoft.com/office/drawing/2014/main" id="{B7C2A55F-8EB7-4F6C-BCBD-2E01C0FF4569}"/>
              </a:ext>
            </a:extLst>
          </p:cNvPr>
          <p:cNvSpPr/>
          <p:nvPr/>
        </p:nvSpPr>
        <p:spPr>
          <a:xfrm>
            <a:off x="1127465" y="1775534"/>
            <a:ext cx="10164931" cy="459902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solidFill>
                  <a:schemeClr val="accent3">
                    <a:lumMod val="50000"/>
                  </a:schemeClr>
                </a:solidFill>
                <a:latin typeface="+mn-ea"/>
              </a:rPr>
              <a:t>定义</a:t>
            </a:r>
            <a:r>
              <a:rPr lang="zh-CN" altLang="en-US" sz="2800">
                <a:solidFill>
                  <a:schemeClr val="tx1"/>
                </a:solidFill>
                <a:latin typeface="+mn-ea"/>
              </a:rPr>
              <a:t>：</a:t>
            </a:r>
            <a:r>
              <a:rPr lang="en-US" altLang="zh-CN" sz="2800">
                <a:solidFill>
                  <a:schemeClr val="tx1"/>
                </a:solidFill>
                <a:latin typeface="+mn-ea"/>
              </a:rPr>
              <a:t>Spring IOC</a:t>
            </a:r>
            <a:r>
              <a:rPr lang="zh-CN" altLang="en-US" sz="2800">
                <a:solidFill>
                  <a:schemeClr val="tx1"/>
                </a:solidFill>
                <a:latin typeface="+mn-ea"/>
              </a:rPr>
              <a:t>容器管理一个或多个</a:t>
            </a:r>
            <a:r>
              <a:rPr lang="en-US" altLang="zh-CN" sz="2800">
                <a:solidFill>
                  <a:schemeClr val="tx1"/>
                </a:solidFill>
                <a:latin typeface="+mn-ea"/>
              </a:rPr>
              <a:t>Bean</a:t>
            </a:r>
            <a:r>
              <a:rPr lang="zh-CN" altLang="en-US" sz="2800">
                <a:solidFill>
                  <a:schemeClr val="tx1"/>
                </a:solidFill>
                <a:latin typeface="+mn-ea"/>
              </a:rPr>
              <a:t>。这些</a:t>
            </a:r>
            <a:r>
              <a:rPr lang="en-US" altLang="zh-CN" sz="2800">
                <a:solidFill>
                  <a:schemeClr val="tx1"/>
                </a:solidFill>
                <a:latin typeface="+mn-ea"/>
              </a:rPr>
              <a:t>Bean</a:t>
            </a:r>
            <a:r>
              <a:rPr lang="zh-CN" altLang="en-US" sz="2800">
                <a:solidFill>
                  <a:schemeClr val="tx1"/>
                </a:solidFill>
                <a:latin typeface="+mn-ea"/>
              </a:rPr>
              <a:t>通过提供给容器的元数据被创建</a:t>
            </a:r>
            <a:endParaRPr lang="en-US" altLang="zh-CN" sz="2800">
              <a:solidFill>
                <a:schemeClr val="tx1"/>
              </a:solidFill>
              <a:latin typeface="+mn-ea"/>
            </a:endParaRPr>
          </a:p>
          <a:p>
            <a:r>
              <a:rPr lang="zh-CN" altLang="en-US" sz="2800">
                <a:solidFill>
                  <a:schemeClr val="tx1"/>
                </a:solidFill>
                <a:latin typeface="+mn-ea"/>
              </a:rPr>
              <a:t>在容器本身内，这些</a:t>
            </a:r>
            <a:r>
              <a:rPr lang="en-US" altLang="zh-CN" sz="2800">
                <a:solidFill>
                  <a:schemeClr val="tx1"/>
                </a:solidFill>
                <a:latin typeface="+mn-ea"/>
              </a:rPr>
              <a:t>Bean</a:t>
            </a:r>
            <a:r>
              <a:rPr lang="zh-CN" altLang="en-US" sz="2800">
                <a:solidFill>
                  <a:schemeClr val="tx1"/>
                </a:solidFill>
                <a:latin typeface="+mn-ea"/>
              </a:rPr>
              <a:t>的定义被表示为</a:t>
            </a:r>
            <a:r>
              <a:rPr lang="en-US" altLang="zh-CN" sz="2800">
                <a:solidFill>
                  <a:schemeClr val="tx1"/>
                </a:solidFill>
                <a:latin typeface="+mn-ea"/>
              </a:rPr>
              <a:t>BeanDefinition</a:t>
            </a:r>
            <a:r>
              <a:rPr lang="zh-CN" altLang="en-US" sz="2800">
                <a:solidFill>
                  <a:schemeClr val="tx1"/>
                </a:solidFill>
                <a:latin typeface="+mn-ea"/>
              </a:rPr>
              <a:t>对象，这些对象包含以下元数据：</a:t>
            </a:r>
            <a:endParaRPr lang="en-US" altLang="zh-CN" sz="2800">
              <a:solidFill>
                <a:schemeClr val="tx1"/>
              </a:solidFill>
              <a:latin typeface="+mn-ea"/>
            </a:endParaRPr>
          </a:p>
          <a:p>
            <a:pPr marL="285750" indent="-285750">
              <a:buFont typeface="Arial" panose="020B0604020202020204" pitchFamily="34" charset="0"/>
              <a:buChar char="•"/>
            </a:pPr>
            <a:r>
              <a:rPr lang="zh-CN" altLang="en-US" sz="2800">
                <a:solidFill>
                  <a:schemeClr val="accent1">
                    <a:lumMod val="75000"/>
                  </a:schemeClr>
                </a:solidFill>
                <a:latin typeface="+mn-ea"/>
              </a:rPr>
              <a:t>包限定的类名</a:t>
            </a:r>
            <a:r>
              <a:rPr lang="zh-CN" altLang="en-US" sz="2800">
                <a:solidFill>
                  <a:schemeClr val="tx1"/>
                </a:solidFill>
                <a:latin typeface="+mn-ea"/>
              </a:rPr>
              <a:t>：通常，定义了</a:t>
            </a:r>
            <a:r>
              <a:rPr lang="en-US" altLang="zh-CN" sz="2800">
                <a:solidFill>
                  <a:schemeClr val="tx1"/>
                </a:solidFill>
                <a:latin typeface="+mn-ea"/>
              </a:rPr>
              <a:t>Bean</a:t>
            </a:r>
            <a:r>
              <a:rPr lang="zh-CN" altLang="en-US" sz="2800">
                <a:solidFill>
                  <a:schemeClr val="tx1"/>
                </a:solidFill>
                <a:latin typeface="+mn-ea"/>
              </a:rPr>
              <a:t>的实际实现类</a:t>
            </a:r>
            <a:endParaRPr lang="en-US" altLang="zh-CN" sz="2800">
              <a:solidFill>
                <a:schemeClr val="tx1"/>
              </a:solidFill>
              <a:latin typeface="+mn-ea"/>
            </a:endParaRPr>
          </a:p>
          <a:p>
            <a:pPr marL="285750" indent="-285750">
              <a:buFont typeface="Arial" panose="020B0604020202020204" pitchFamily="34" charset="0"/>
              <a:buChar char="•"/>
            </a:pPr>
            <a:r>
              <a:rPr lang="en-US" altLang="zh-CN" sz="2800">
                <a:solidFill>
                  <a:schemeClr val="accent1">
                    <a:lumMod val="75000"/>
                  </a:schemeClr>
                </a:solidFill>
                <a:latin typeface="+mn-ea"/>
              </a:rPr>
              <a:t>Bean</a:t>
            </a:r>
            <a:r>
              <a:rPr lang="zh-CN" altLang="en-US" sz="2800">
                <a:solidFill>
                  <a:schemeClr val="accent1">
                    <a:lumMod val="75000"/>
                  </a:schemeClr>
                </a:solidFill>
                <a:latin typeface="+mn-ea"/>
              </a:rPr>
              <a:t>行为配置元素</a:t>
            </a:r>
            <a:r>
              <a:rPr lang="zh-CN" altLang="en-US" sz="2800">
                <a:solidFill>
                  <a:schemeClr val="tx1"/>
                </a:solidFill>
                <a:latin typeface="+mn-ea"/>
              </a:rPr>
              <a:t>：用于申明</a:t>
            </a:r>
            <a:r>
              <a:rPr lang="en-US" altLang="zh-CN" sz="2800">
                <a:solidFill>
                  <a:schemeClr val="tx1"/>
                </a:solidFill>
                <a:latin typeface="+mn-ea"/>
              </a:rPr>
              <a:t>Bean</a:t>
            </a:r>
            <a:r>
              <a:rPr lang="zh-CN" altLang="en-US" sz="2800">
                <a:solidFill>
                  <a:schemeClr val="tx1"/>
                </a:solidFill>
                <a:latin typeface="+mn-ea"/>
              </a:rPr>
              <a:t>在容器中的行为</a:t>
            </a:r>
            <a:endParaRPr lang="en-US" altLang="zh-CN" sz="2800">
              <a:solidFill>
                <a:schemeClr val="tx1"/>
              </a:solidFill>
              <a:latin typeface="+mn-ea"/>
            </a:endParaRPr>
          </a:p>
          <a:p>
            <a:pPr marL="285750" indent="-285750">
              <a:buFont typeface="Arial" panose="020B0604020202020204" pitchFamily="34" charset="0"/>
              <a:buChar char="•"/>
            </a:pPr>
            <a:r>
              <a:rPr lang="zh-CN" altLang="en-US" sz="2800">
                <a:solidFill>
                  <a:schemeClr val="accent1">
                    <a:lumMod val="75000"/>
                  </a:schemeClr>
                </a:solidFill>
                <a:latin typeface="+mn-ea"/>
              </a:rPr>
              <a:t>引用其他</a:t>
            </a:r>
            <a:r>
              <a:rPr lang="en-US" altLang="zh-CN" sz="2800">
                <a:solidFill>
                  <a:schemeClr val="accent1">
                    <a:lumMod val="75000"/>
                  </a:schemeClr>
                </a:solidFill>
                <a:latin typeface="+mn-ea"/>
              </a:rPr>
              <a:t>Bean</a:t>
            </a:r>
            <a:r>
              <a:rPr lang="zh-CN" altLang="en-US" sz="2800">
                <a:solidFill>
                  <a:schemeClr val="accent1">
                    <a:lumMod val="75000"/>
                  </a:schemeClr>
                </a:solidFill>
                <a:latin typeface="+mn-ea"/>
              </a:rPr>
              <a:t>完成其工作所需的</a:t>
            </a:r>
            <a:r>
              <a:rPr lang="en-US" altLang="zh-CN" sz="2800">
                <a:solidFill>
                  <a:schemeClr val="accent1">
                    <a:lumMod val="75000"/>
                  </a:schemeClr>
                </a:solidFill>
                <a:latin typeface="+mn-ea"/>
              </a:rPr>
              <a:t>Bean</a:t>
            </a:r>
            <a:r>
              <a:rPr lang="zh-CN" altLang="en-US" sz="2800">
                <a:solidFill>
                  <a:schemeClr val="tx1"/>
                </a:solidFill>
                <a:latin typeface="+mn-ea"/>
              </a:rPr>
              <a:t>：这些引用也称为协做者或依赖项</a:t>
            </a:r>
            <a:endParaRPr lang="en-US" altLang="zh-CN" sz="2800">
              <a:solidFill>
                <a:schemeClr val="tx1"/>
              </a:solidFill>
              <a:latin typeface="+mn-ea"/>
            </a:endParaRPr>
          </a:p>
          <a:p>
            <a:pPr marL="285750" indent="-285750">
              <a:buFont typeface="Arial" panose="020B0604020202020204" pitchFamily="34" charset="0"/>
              <a:buChar char="•"/>
            </a:pPr>
            <a:r>
              <a:rPr lang="zh-CN" altLang="en-US" sz="2800">
                <a:solidFill>
                  <a:schemeClr val="accent1">
                    <a:lumMod val="75000"/>
                  </a:schemeClr>
                </a:solidFill>
                <a:latin typeface="+mn-ea"/>
              </a:rPr>
              <a:t>要在新创建的对象中设置的其他配置设置</a:t>
            </a:r>
          </a:p>
        </p:txBody>
      </p:sp>
    </p:spTree>
    <p:extLst>
      <p:ext uri="{BB962C8B-B14F-4D97-AF65-F5344CB8AC3E}">
        <p14:creationId xmlns:p14="http://schemas.microsoft.com/office/powerpoint/2010/main" val="1277777740"/>
      </p:ext>
    </p:extLst>
  </p:cSld>
  <p:clrMapOvr>
    <a:masterClrMapping/>
  </p:clrMapOvr>
  <p:transition>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B284A-573D-46BB-8DDB-1E198A12A19F}"/>
              </a:ext>
            </a:extLst>
          </p:cNvPr>
          <p:cNvSpPr>
            <a:spLocks noGrp="1"/>
          </p:cNvSpPr>
          <p:nvPr>
            <p:ph type="title"/>
          </p:nvPr>
        </p:nvSpPr>
        <p:spPr/>
        <p:txBody>
          <a:bodyPr rtlCol="0"/>
          <a:lstStyle/>
          <a:p>
            <a:pPr rtl="0"/>
            <a:r>
              <a:rPr lang="en-US" altLang="zh-CN"/>
              <a:t>Spring Bean</a:t>
            </a:r>
            <a:endParaRPr lang="zh-cn"/>
          </a:p>
        </p:txBody>
      </p:sp>
      <p:sp>
        <p:nvSpPr>
          <p:cNvPr id="7" name="矩形: 圆角 6">
            <a:extLst>
              <a:ext uri="{FF2B5EF4-FFF2-40B4-BE49-F238E27FC236}">
                <a16:creationId xmlns:a16="http://schemas.microsoft.com/office/drawing/2014/main" id="{D9E9C5AA-0227-4793-951F-02102758F74A}"/>
              </a:ext>
            </a:extLst>
          </p:cNvPr>
          <p:cNvSpPr/>
          <p:nvPr/>
        </p:nvSpPr>
        <p:spPr>
          <a:xfrm>
            <a:off x="2990364" y="1585918"/>
            <a:ext cx="5789651" cy="740032"/>
          </a:xfrm>
          <a:prstGeom prst="roundRect">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solidFill>
                  <a:schemeClr val="tx1"/>
                </a:solidFill>
                <a:latin typeface="+mn-ea"/>
              </a:rPr>
              <a:t>BeanDefinition</a:t>
            </a:r>
            <a:r>
              <a:rPr lang="zh-CN" altLang="en-US">
                <a:solidFill>
                  <a:schemeClr val="tx1"/>
                </a:solidFill>
                <a:latin typeface="+mn-ea"/>
              </a:rPr>
              <a:t>对象元数据转换为构成每个</a:t>
            </a:r>
            <a:r>
              <a:rPr lang="en-US" altLang="zh-CN">
                <a:solidFill>
                  <a:schemeClr val="tx1"/>
                </a:solidFill>
                <a:latin typeface="+mn-ea"/>
              </a:rPr>
              <a:t>Bean</a:t>
            </a:r>
            <a:r>
              <a:rPr lang="zh-CN" altLang="en-US">
                <a:solidFill>
                  <a:schemeClr val="tx1"/>
                </a:solidFill>
                <a:latin typeface="+mn-ea"/>
              </a:rPr>
              <a:t>定义的一组属性，下表描述了这些属性</a:t>
            </a:r>
          </a:p>
        </p:txBody>
      </p:sp>
      <p:graphicFrame>
        <p:nvGraphicFramePr>
          <p:cNvPr id="15" name="表格 15">
            <a:extLst>
              <a:ext uri="{FF2B5EF4-FFF2-40B4-BE49-F238E27FC236}">
                <a16:creationId xmlns:a16="http://schemas.microsoft.com/office/drawing/2014/main" id="{28683A70-B0C2-4752-B613-C694EC4CC0F3}"/>
              </a:ext>
            </a:extLst>
          </p:cNvPr>
          <p:cNvGraphicFramePr>
            <a:graphicFrameLocks noGrp="1"/>
          </p:cNvGraphicFramePr>
          <p:nvPr>
            <p:extLst>
              <p:ext uri="{D42A27DB-BD31-4B8C-83A1-F6EECF244321}">
                <p14:modId xmlns:p14="http://schemas.microsoft.com/office/powerpoint/2010/main" val="2166680087"/>
              </p:ext>
            </p:extLst>
          </p:nvPr>
        </p:nvGraphicFramePr>
        <p:xfrm>
          <a:off x="1632527" y="2518669"/>
          <a:ext cx="8926945" cy="4087973"/>
        </p:xfrm>
        <a:graphic>
          <a:graphicData uri="http://schemas.openxmlformats.org/drawingml/2006/table">
            <a:tbl>
              <a:tblPr firstRow="1" bandRow="1">
                <a:tableStyleId>{72833802-FEF1-4C79-8D5D-14CF1EAF98D9}</a:tableStyleId>
              </a:tblPr>
              <a:tblGrid>
                <a:gridCol w="3197889">
                  <a:extLst>
                    <a:ext uri="{9D8B030D-6E8A-4147-A177-3AD203B41FA5}">
                      <a16:colId xmlns:a16="http://schemas.microsoft.com/office/drawing/2014/main" val="1749057895"/>
                    </a:ext>
                  </a:extLst>
                </a:gridCol>
                <a:gridCol w="5729056">
                  <a:extLst>
                    <a:ext uri="{9D8B030D-6E8A-4147-A177-3AD203B41FA5}">
                      <a16:colId xmlns:a16="http://schemas.microsoft.com/office/drawing/2014/main" val="1899290629"/>
                    </a:ext>
                  </a:extLst>
                </a:gridCol>
              </a:tblGrid>
              <a:tr h="393085">
                <a:tc>
                  <a:txBody>
                    <a:bodyPr/>
                    <a:lstStyle/>
                    <a:p>
                      <a:r>
                        <a:rPr lang="zh-CN" altLang="en-US">
                          <a:solidFill>
                            <a:schemeClr val="tx1"/>
                          </a:solidFill>
                          <a:latin typeface="+mn-ea"/>
                          <a:ea typeface="+mn-ea"/>
                        </a:rPr>
                        <a:t>属性</a:t>
                      </a:r>
                    </a:p>
                  </a:txBody>
                  <a:tcPr>
                    <a:solidFill>
                      <a:schemeClr val="accent2">
                        <a:lumMod val="60000"/>
                        <a:lumOff val="40000"/>
                      </a:schemeClr>
                    </a:solidFill>
                  </a:tcPr>
                </a:tc>
                <a:tc>
                  <a:txBody>
                    <a:bodyPr/>
                    <a:lstStyle/>
                    <a:p>
                      <a:r>
                        <a:rPr lang="zh-CN" altLang="en-US">
                          <a:solidFill>
                            <a:schemeClr val="tx1"/>
                          </a:solidFill>
                          <a:latin typeface="+mn-ea"/>
                          <a:ea typeface="+mn-ea"/>
                        </a:rPr>
                        <a:t>描述</a:t>
                      </a:r>
                    </a:p>
                  </a:txBody>
                  <a:tcPr>
                    <a:solidFill>
                      <a:schemeClr val="accent2">
                        <a:lumMod val="60000"/>
                        <a:lumOff val="40000"/>
                      </a:schemeClr>
                    </a:solidFill>
                  </a:tcPr>
                </a:tc>
                <a:extLst>
                  <a:ext uri="{0D108BD9-81ED-4DB2-BD59-A6C34878D82A}">
                    <a16:rowId xmlns:a16="http://schemas.microsoft.com/office/drawing/2014/main" val="553091622"/>
                  </a:ext>
                </a:extLst>
              </a:tr>
              <a:tr h="379897">
                <a:tc>
                  <a:txBody>
                    <a:bodyPr/>
                    <a:lstStyle/>
                    <a:p>
                      <a:r>
                        <a:rPr lang="en-US" altLang="zh-CN">
                          <a:latin typeface="+mn-ea"/>
                          <a:ea typeface="+mn-ea"/>
                        </a:rPr>
                        <a:t>Class</a:t>
                      </a:r>
                      <a:endParaRPr lang="zh-CN" altLang="en-US">
                        <a:latin typeface="+mn-ea"/>
                        <a:ea typeface="+mn-ea"/>
                      </a:endParaRPr>
                    </a:p>
                  </a:txBody>
                  <a:tcPr/>
                </a:tc>
                <a:tc>
                  <a:txBody>
                    <a:bodyPr/>
                    <a:lstStyle/>
                    <a:p>
                      <a:r>
                        <a:rPr lang="zh-CN" altLang="en-US">
                          <a:latin typeface="+mn-ea"/>
                          <a:ea typeface="+mn-ea"/>
                        </a:rPr>
                        <a:t>指定要实例化的对象的类型</a:t>
                      </a:r>
                    </a:p>
                  </a:txBody>
                  <a:tcPr/>
                </a:tc>
                <a:extLst>
                  <a:ext uri="{0D108BD9-81ED-4DB2-BD59-A6C34878D82A}">
                    <a16:rowId xmlns:a16="http://schemas.microsoft.com/office/drawing/2014/main" val="3824704830"/>
                  </a:ext>
                </a:extLst>
              </a:tr>
              <a:tr h="379897">
                <a:tc>
                  <a:txBody>
                    <a:bodyPr/>
                    <a:lstStyle/>
                    <a:p>
                      <a:r>
                        <a:rPr lang="en-US" altLang="zh-CN">
                          <a:latin typeface="+mn-ea"/>
                          <a:ea typeface="+mn-ea"/>
                        </a:rPr>
                        <a:t>Name</a:t>
                      </a:r>
                      <a:endParaRPr lang="zh-CN" altLang="en-US">
                        <a:latin typeface="+mn-ea"/>
                        <a:ea typeface="+mn-ea"/>
                      </a:endParaRPr>
                    </a:p>
                  </a:txBody>
                  <a:tcPr/>
                </a:tc>
                <a:tc>
                  <a:txBody>
                    <a:bodyPr/>
                    <a:lstStyle/>
                    <a:p>
                      <a:r>
                        <a:rPr lang="en-US" altLang="zh-CN">
                          <a:latin typeface="+mn-ea"/>
                          <a:ea typeface="+mn-ea"/>
                        </a:rPr>
                        <a:t>Bean</a:t>
                      </a:r>
                      <a:r>
                        <a:rPr lang="zh-CN" altLang="en-US">
                          <a:latin typeface="+mn-ea"/>
                          <a:ea typeface="+mn-ea"/>
                        </a:rPr>
                        <a:t>的标识符</a:t>
                      </a:r>
                    </a:p>
                  </a:txBody>
                  <a:tcPr/>
                </a:tc>
                <a:extLst>
                  <a:ext uri="{0D108BD9-81ED-4DB2-BD59-A6C34878D82A}">
                    <a16:rowId xmlns:a16="http://schemas.microsoft.com/office/drawing/2014/main" val="1620289854"/>
                  </a:ext>
                </a:extLst>
              </a:tr>
              <a:tr h="379897">
                <a:tc>
                  <a:txBody>
                    <a:bodyPr/>
                    <a:lstStyle/>
                    <a:p>
                      <a:r>
                        <a:rPr lang="en-US" altLang="zh-CN">
                          <a:latin typeface="+mn-ea"/>
                          <a:ea typeface="+mn-ea"/>
                        </a:rPr>
                        <a:t>Scope</a:t>
                      </a:r>
                      <a:endParaRPr lang="zh-CN" altLang="en-US">
                        <a:latin typeface="+mn-ea"/>
                        <a:ea typeface="+mn-ea"/>
                      </a:endParaRPr>
                    </a:p>
                  </a:txBody>
                  <a:tcPr/>
                </a:tc>
                <a:tc>
                  <a:txBody>
                    <a:bodyPr/>
                    <a:lstStyle/>
                    <a:p>
                      <a:r>
                        <a:rPr lang="zh-CN" altLang="en-US">
                          <a:latin typeface="+mn-ea"/>
                          <a:ea typeface="+mn-ea"/>
                        </a:rPr>
                        <a:t>指定由特定的 </a:t>
                      </a:r>
                      <a:r>
                        <a:rPr lang="en-US" altLang="zh-CN">
                          <a:latin typeface="+mn-ea"/>
                          <a:ea typeface="+mn-ea"/>
                        </a:rPr>
                        <a:t>bean </a:t>
                      </a:r>
                      <a:r>
                        <a:rPr lang="zh-CN" altLang="en-US">
                          <a:latin typeface="+mn-ea"/>
                          <a:ea typeface="+mn-ea"/>
                        </a:rPr>
                        <a:t>定义创建的对象的作用域</a:t>
                      </a:r>
                    </a:p>
                  </a:txBody>
                  <a:tcPr/>
                </a:tc>
                <a:extLst>
                  <a:ext uri="{0D108BD9-81ED-4DB2-BD59-A6C34878D82A}">
                    <a16:rowId xmlns:a16="http://schemas.microsoft.com/office/drawing/2014/main" val="96085135"/>
                  </a:ext>
                </a:extLst>
              </a:tr>
              <a:tr h="379897">
                <a:tc>
                  <a:txBody>
                    <a:bodyPr/>
                    <a:lstStyle/>
                    <a:p>
                      <a:r>
                        <a:rPr lang="en-US" altLang="zh-CN">
                          <a:latin typeface="+mn-ea"/>
                          <a:ea typeface="+mn-ea"/>
                        </a:rPr>
                        <a:t>Constructor agruments</a:t>
                      </a:r>
                      <a:endParaRPr lang="zh-CN" altLang="en-US">
                        <a:latin typeface="+mn-ea"/>
                        <a:ea typeface="+mn-ea"/>
                      </a:endParaRPr>
                    </a:p>
                  </a:txBody>
                  <a:tcPr/>
                </a:tc>
                <a:tc>
                  <a:txBody>
                    <a:bodyPr/>
                    <a:lstStyle/>
                    <a:p>
                      <a:r>
                        <a:rPr lang="zh-CN" altLang="en-US">
                          <a:latin typeface="+mn-ea"/>
                          <a:ea typeface="+mn-ea"/>
                        </a:rPr>
                        <a:t>用来注入依赖关系</a:t>
                      </a:r>
                    </a:p>
                  </a:txBody>
                  <a:tcPr/>
                </a:tc>
                <a:extLst>
                  <a:ext uri="{0D108BD9-81ED-4DB2-BD59-A6C34878D82A}">
                    <a16:rowId xmlns:a16="http://schemas.microsoft.com/office/drawing/2014/main" val="2867127047"/>
                  </a:ext>
                </a:extLst>
              </a:tr>
              <a:tr h="379897">
                <a:tc>
                  <a:txBody>
                    <a:bodyPr/>
                    <a:lstStyle/>
                    <a:p>
                      <a:r>
                        <a:rPr lang="en-US" altLang="zh-CN">
                          <a:latin typeface="+mn-ea"/>
                          <a:ea typeface="+mn-ea"/>
                        </a:rPr>
                        <a:t>Properties</a:t>
                      </a:r>
                      <a:endParaRPr lang="zh-CN" altLang="en-US">
                        <a:latin typeface="+mn-ea"/>
                        <a:ea typeface="+mn-ea"/>
                      </a:endParaRPr>
                    </a:p>
                  </a:txBody>
                  <a:tcPr/>
                </a:tc>
                <a:tc>
                  <a:txBody>
                    <a:bodyPr/>
                    <a:lstStyle/>
                    <a:p>
                      <a:r>
                        <a:rPr lang="zh-CN" altLang="en-US">
                          <a:latin typeface="+mn-ea"/>
                          <a:ea typeface="+mn-ea"/>
                        </a:rPr>
                        <a:t>用来注入依赖关系</a:t>
                      </a:r>
                    </a:p>
                  </a:txBody>
                  <a:tcPr/>
                </a:tc>
                <a:extLst>
                  <a:ext uri="{0D108BD9-81ED-4DB2-BD59-A6C34878D82A}">
                    <a16:rowId xmlns:a16="http://schemas.microsoft.com/office/drawing/2014/main" val="4253898924"/>
                  </a:ext>
                </a:extLst>
              </a:tr>
              <a:tr h="379897">
                <a:tc>
                  <a:txBody>
                    <a:bodyPr/>
                    <a:lstStyle/>
                    <a:p>
                      <a:r>
                        <a:rPr lang="en-US" altLang="zh-CN">
                          <a:latin typeface="+mn-ea"/>
                          <a:ea typeface="+mn-ea"/>
                        </a:rPr>
                        <a:t>Autowiring mode</a:t>
                      </a:r>
                      <a:endParaRPr lang="zh-CN" altLang="en-US">
                        <a:latin typeface="+mn-ea"/>
                        <a:ea typeface="+mn-ea"/>
                      </a:endParaRPr>
                    </a:p>
                  </a:txBody>
                  <a:tcPr/>
                </a:tc>
                <a:tc>
                  <a:txBody>
                    <a:bodyPr/>
                    <a:lstStyle/>
                    <a:p>
                      <a:r>
                        <a:rPr lang="zh-CN" altLang="en-US">
                          <a:latin typeface="+mn-ea"/>
                          <a:ea typeface="+mn-ea"/>
                        </a:rPr>
                        <a:t>自动装配协作</a:t>
                      </a:r>
                      <a:r>
                        <a:rPr lang="en-US" altLang="zh-CN">
                          <a:latin typeface="+mn-ea"/>
                          <a:ea typeface="+mn-ea"/>
                        </a:rPr>
                        <a:t>bean</a:t>
                      </a:r>
                      <a:r>
                        <a:rPr lang="zh-CN" altLang="en-US">
                          <a:latin typeface="+mn-ea"/>
                          <a:ea typeface="+mn-ea"/>
                        </a:rPr>
                        <a:t>之间的关系</a:t>
                      </a:r>
                    </a:p>
                  </a:txBody>
                  <a:tcPr/>
                </a:tc>
                <a:extLst>
                  <a:ext uri="{0D108BD9-81ED-4DB2-BD59-A6C34878D82A}">
                    <a16:rowId xmlns:a16="http://schemas.microsoft.com/office/drawing/2014/main" val="3183668431"/>
                  </a:ext>
                </a:extLst>
              </a:tr>
              <a:tr h="379897">
                <a:tc>
                  <a:txBody>
                    <a:bodyPr/>
                    <a:lstStyle/>
                    <a:p>
                      <a:r>
                        <a:rPr lang="en-US" altLang="zh-CN">
                          <a:latin typeface="+mn-ea"/>
                          <a:ea typeface="+mn-ea"/>
                        </a:rPr>
                        <a:t>Lazy initialization mode</a:t>
                      </a:r>
                      <a:endParaRPr lang="zh-CN" altLang="en-US">
                        <a:latin typeface="+mn-ea"/>
                        <a:ea typeface="+mn-ea"/>
                      </a:endParaRPr>
                    </a:p>
                  </a:txBody>
                  <a:tcPr/>
                </a:tc>
                <a:tc>
                  <a:txBody>
                    <a:bodyPr/>
                    <a:lstStyle/>
                    <a:p>
                      <a:r>
                        <a:rPr lang="zh-CN" altLang="en-US">
                          <a:latin typeface="+mn-ea"/>
                          <a:ea typeface="+mn-ea"/>
                        </a:rPr>
                        <a:t>在首次请求时</a:t>
                      </a:r>
                      <a:r>
                        <a:rPr lang="en-US" altLang="zh-CN">
                          <a:latin typeface="+mn-ea"/>
                          <a:ea typeface="+mn-ea"/>
                        </a:rPr>
                        <a:t>(</a:t>
                      </a:r>
                      <a:r>
                        <a:rPr lang="zh-CN" altLang="en-US">
                          <a:latin typeface="+mn-ea"/>
                          <a:ea typeface="+mn-ea"/>
                        </a:rPr>
                        <a:t>而不是启动时</a:t>
                      </a:r>
                      <a:r>
                        <a:rPr lang="en-US" altLang="zh-CN">
                          <a:latin typeface="+mn-ea"/>
                          <a:ea typeface="+mn-ea"/>
                        </a:rPr>
                        <a:t>)</a:t>
                      </a:r>
                      <a:r>
                        <a:rPr lang="zh-CN" altLang="en-US">
                          <a:latin typeface="+mn-ea"/>
                          <a:ea typeface="+mn-ea"/>
                        </a:rPr>
                        <a:t>创建一个</a:t>
                      </a:r>
                      <a:r>
                        <a:rPr lang="en-US" altLang="zh-CN">
                          <a:latin typeface="+mn-ea"/>
                          <a:ea typeface="+mn-ea"/>
                        </a:rPr>
                        <a:t>Bean</a:t>
                      </a:r>
                      <a:r>
                        <a:rPr lang="zh-CN" altLang="en-US">
                          <a:latin typeface="+mn-ea"/>
                          <a:ea typeface="+mn-ea"/>
                        </a:rPr>
                        <a:t>实例</a:t>
                      </a:r>
                    </a:p>
                  </a:txBody>
                  <a:tcPr/>
                </a:tc>
                <a:extLst>
                  <a:ext uri="{0D108BD9-81ED-4DB2-BD59-A6C34878D82A}">
                    <a16:rowId xmlns:a16="http://schemas.microsoft.com/office/drawing/2014/main" val="3435587658"/>
                  </a:ext>
                </a:extLst>
              </a:tr>
              <a:tr h="379897">
                <a:tc>
                  <a:txBody>
                    <a:bodyPr/>
                    <a:lstStyle/>
                    <a:p>
                      <a:r>
                        <a:rPr lang="en-US" altLang="zh-CN">
                          <a:latin typeface="+mn-ea"/>
                          <a:ea typeface="+mn-ea"/>
                        </a:rPr>
                        <a:t>Initialization method</a:t>
                      </a:r>
                      <a:endParaRPr lang="zh-CN" altLang="en-US">
                        <a:latin typeface="+mn-ea"/>
                        <a:ea typeface="+mn-ea"/>
                      </a:endParaRPr>
                    </a:p>
                  </a:txBody>
                  <a:tcPr/>
                </a:tc>
                <a:tc>
                  <a:txBody>
                    <a:bodyPr/>
                    <a:lstStyle/>
                    <a:p>
                      <a:r>
                        <a:rPr lang="zh-CN" altLang="en-US">
                          <a:latin typeface="+mn-ea"/>
                          <a:ea typeface="+mn-ea"/>
                        </a:rPr>
                        <a:t>该接口使</a:t>
                      </a:r>
                      <a:r>
                        <a:rPr lang="en-US" altLang="zh-CN">
                          <a:latin typeface="+mn-ea"/>
                          <a:ea typeface="+mn-ea"/>
                        </a:rPr>
                        <a:t>bean</a:t>
                      </a:r>
                      <a:r>
                        <a:rPr lang="zh-CN" altLang="en-US">
                          <a:latin typeface="+mn-ea"/>
                          <a:ea typeface="+mn-ea"/>
                        </a:rPr>
                        <a:t>可以执行初始化工作</a:t>
                      </a:r>
                    </a:p>
                  </a:txBody>
                  <a:tcPr/>
                </a:tc>
                <a:extLst>
                  <a:ext uri="{0D108BD9-81ED-4DB2-BD59-A6C34878D82A}">
                    <a16:rowId xmlns:a16="http://schemas.microsoft.com/office/drawing/2014/main" val="20963413"/>
                  </a:ext>
                </a:extLst>
              </a:tr>
              <a:tr h="655712">
                <a:tc>
                  <a:txBody>
                    <a:bodyPr/>
                    <a:lstStyle/>
                    <a:p>
                      <a:r>
                        <a:rPr lang="en-US" altLang="zh-CN">
                          <a:latin typeface="+mn-ea"/>
                          <a:ea typeface="+mn-ea"/>
                        </a:rPr>
                        <a:t>Destruction method</a:t>
                      </a:r>
                      <a:endParaRPr lang="zh-CN" altLang="en-US">
                        <a:latin typeface="+mn-ea"/>
                        <a:ea typeface="+mn-ea"/>
                      </a:endParaRPr>
                    </a:p>
                  </a:txBody>
                  <a:tcPr/>
                </a:tc>
                <a:tc>
                  <a:txBody>
                    <a:bodyPr/>
                    <a:lstStyle/>
                    <a:p>
                      <a:r>
                        <a:rPr lang="zh-CN" altLang="en-US">
                          <a:latin typeface="+mn-ea"/>
                          <a:ea typeface="+mn-ea"/>
                        </a:rPr>
                        <a:t>包含该接口的容器被销毁时，实现该接口可使</a:t>
                      </a:r>
                      <a:r>
                        <a:rPr lang="en-US" altLang="zh-CN">
                          <a:latin typeface="+mn-ea"/>
                          <a:ea typeface="+mn-ea"/>
                        </a:rPr>
                        <a:t>Bean</a:t>
                      </a:r>
                      <a:r>
                        <a:rPr lang="zh-CN" altLang="en-US">
                          <a:latin typeface="+mn-ea"/>
                          <a:ea typeface="+mn-ea"/>
                        </a:rPr>
                        <a:t>获得回调</a:t>
                      </a:r>
                    </a:p>
                  </a:txBody>
                  <a:tcPr/>
                </a:tc>
                <a:extLst>
                  <a:ext uri="{0D108BD9-81ED-4DB2-BD59-A6C34878D82A}">
                    <a16:rowId xmlns:a16="http://schemas.microsoft.com/office/drawing/2014/main" val="541743049"/>
                  </a:ext>
                </a:extLst>
              </a:tr>
            </a:tbl>
          </a:graphicData>
        </a:graphic>
      </p:graphicFrame>
    </p:spTree>
    <p:extLst>
      <p:ext uri="{BB962C8B-B14F-4D97-AF65-F5344CB8AC3E}">
        <p14:creationId xmlns:p14="http://schemas.microsoft.com/office/powerpoint/2010/main" val="1241690862"/>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最小和静音_ALT">
  <a:themeElements>
    <a:clrScheme name="Japan 2">
      <a:dk1>
        <a:srgbClr val="231B23"/>
      </a:dk1>
      <a:lt1>
        <a:srgbClr val="FCF5E5"/>
      </a:lt1>
      <a:dk2>
        <a:srgbClr val="231B23"/>
      </a:dk2>
      <a:lt2>
        <a:srgbClr val="FCF5E5"/>
      </a:lt2>
      <a:accent1>
        <a:srgbClr val="FDA431"/>
      </a:accent1>
      <a:accent2>
        <a:srgbClr val="4DA1A8"/>
      </a:accent2>
      <a:accent3>
        <a:srgbClr val="D7E7BA"/>
      </a:accent3>
      <a:accent4>
        <a:srgbClr val="FCF5E5"/>
      </a:accent4>
      <a:accent5>
        <a:srgbClr val="231B23"/>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2101389_TF34306921.potx" id="{6CC92DF9-2E74-4A1B-BA29-C0B43ECC861E}" vid="{C5CD9FE9-C43F-479A-A966-EC018230FA3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{3A86D11A-1846-4A2C-AAC5-FA9B690B1FB0}tf34306921</Template>
  <TotalTime>0</TotalTime>
  <Words>6453</Words>
  <Application>Microsoft Office PowerPoint</Application>
  <PresentationFormat>宽屏</PresentationFormat>
  <Paragraphs>691</Paragraphs>
  <Slides>64</Slides>
  <Notes>64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64</vt:i4>
      </vt:variant>
    </vt:vector>
  </HeadingPairs>
  <TitlesOfParts>
    <vt:vector size="70" baseType="lpstr">
      <vt:lpstr>Meiryo UI</vt:lpstr>
      <vt:lpstr>Microsoft YaHei UI</vt:lpstr>
      <vt:lpstr>Arial</vt:lpstr>
      <vt:lpstr>Calibri</vt:lpstr>
      <vt:lpstr>Wingdings</vt:lpstr>
      <vt:lpstr>最小和静音_ALT</vt:lpstr>
      <vt:lpstr>SSM软件框架综合实践</vt:lpstr>
      <vt:lpstr>SSM框架概述</vt:lpstr>
      <vt:lpstr>为什么使用Spring</vt:lpstr>
      <vt:lpstr>Spring概述</vt:lpstr>
      <vt:lpstr>IOC+DI</vt:lpstr>
      <vt:lpstr>Spring的工厂</vt:lpstr>
      <vt:lpstr>依赖注入方式</vt:lpstr>
      <vt:lpstr>Spring Bean</vt:lpstr>
      <vt:lpstr>Spring Bean</vt:lpstr>
      <vt:lpstr>Spring Bean命名与生命周期</vt:lpstr>
      <vt:lpstr>Spring Bean作用域</vt:lpstr>
      <vt:lpstr>Spring Bean懒加载和属性继承</vt:lpstr>
      <vt:lpstr>Spring JDBC</vt:lpstr>
      <vt:lpstr>Spring AOP</vt:lpstr>
      <vt:lpstr>Spring AOP通知</vt:lpstr>
      <vt:lpstr>Spring 事务的基本原理</vt:lpstr>
      <vt:lpstr>Spring 事务的传播行为</vt:lpstr>
      <vt:lpstr>Spring中的隔离级别</vt:lpstr>
      <vt:lpstr>Spring 编程式事务管理和声明式事务管理</vt:lpstr>
      <vt:lpstr>Spring 事务管理</vt:lpstr>
      <vt:lpstr>Spring 注解</vt:lpstr>
      <vt:lpstr>Spring的优势</vt:lpstr>
      <vt:lpstr>Spring MVC概述</vt:lpstr>
      <vt:lpstr>Spring MVC配置处理器映射器和处理器适配器</vt:lpstr>
      <vt:lpstr>Spring MVC配置视图解析器</vt:lpstr>
      <vt:lpstr>Spring MVC注解(一)</vt:lpstr>
      <vt:lpstr>Spring MVC注解（二）</vt:lpstr>
      <vt:lpstr>Spring MVC参数绑定</vt:lpstr>
      <vt:lpstr>SpringMVC的优势</vt:lpstr>
      <vt:lpstr>SpringMVC 和 Struts2 的分析</vt:lpstr>
      <vt:lpstr>Mybatis概述</vt:lpstr>
      <vt:lpstr>JDBC连接数据库问题</vt:lpstr>
      <vt:lpstr>Mybatis整体架构</vt:lpstr>
      <vt:lpstr>Mybatis映射文件</vt:lpstr>
      <vt:lpstr>Mybatis动态代理开发</vt:lpstr>
      <vt:lpstr>项目实现</vt:lpstr>
      <vt:lpstr>POM.XML配置文件</vt:lpstr>
      <vt:lpstr>Spring.XML配置文件</vt:lpstr>
      <vt:lpstr>SpringMVC.XML配置文件</vt:lpstr>
      <vt:lpstr>PowerPoint 演示文稿</vt:lpstr>
      <vt:lpstr>PowerPoint 演示文稿</vt:lpstr>
      <vt:lpstr>登陆功能</vt:lpstr>
      <vt:lpstr>登陆功能</vt:lpstr>
      <vt:lpstr>借用书籍和归还书籍结果展示</vt:lpstr>
      <vt:lpstr>借用书籍结果展示</vt:lpstr>
      <vt:lpstr>用户修改密码结果展示</vt:lpstr>
      <vt:lpstr>添加用户结果展示</vt:lpstr>
      <vt:lpstr>删除用户结果展示</vt:lpstr>
      <vt:lpstr>修改用户密码结果展示</vt:lpstr>
      <vt:lpstr>添加成功</vt:lpstr>
      <vt:lpstr>标题幻灯片 4</vt:lpstr>
      <vt:lpstr>标题幻灯片 4</vt:lpstr>
      <vt:lpstr>标题幻灯片 4</vt:lpstr>
      <vt:lpstr>PowerPoint 演示文稿</vt:lpstr>
      <vt:lpstr>标题幻灯片 4</vt:lpstr>
      <vt:lpstr>标题幻灯片 4</vt:lpstr>
      <vt:lpstr>PowerPoint 演示文稿</vt:lpstr>
      <vt:lpstr>PowerPoint 演示文稿</vt:lpstr>
      <vt:lpstr>PowerPoint 演示文稿</vt:lpstr>
      <vt:lpstr>PowerPoint 演示文稿</vt:lpstr>
      <vt:lpstr>PowerPoint 演示文稿</vt:lpstr>
      <vt:lpstr>标题幻灯片 4</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2020-04-10T13:12:20Z</dcterms:created>
  <dcterms:modified xsi:type="dcterms:W3CDTF">2020-06-23T14:54:34Z</dcterms:modified>
</cp:coreProperties>
</file>